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72" r:id="rId3"/>
  </p:sldMasterIdLst>
  <p:notesMasterIdLst>
    <p:notesMasterId r:id="rId17"/>
  </p:notesMasterIdLst>
  <p:sldIdLst>
    <p:sldId id="274" r:id="rId4"/>
    <p:sldId id="271" r:id="rId5"/>
    <p:sldId id="258" r:id="rId6"/>
    <p:sldId id="275" r:id="rId7"/>
    <p:sldId id="276" r:id="rId8"/>
    <p:sldId id="277" r:id="rId9"/>
    <p:sldId id="261" r:id="rId10"/>
    <p:sldId id="278" r:id="rId11"/>
    <p:sldId id="279" r:id="rId12"/>
    <p:sldId id="262" r:id="rId13"/>
    <p:sldId id="280" r:id="rId14"/>
    <p:sldId id="281" r:id="rId15"/>
    <p:sldId id="270" r:id="rId1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59"/>
  </p:normalViewPr>
  <p:slideViewPr>
    <p:cSldViewPr snapToGrid="0" snapToObjects="1">
      <p:cViewPr varScale="1">
        <p:scale>
          <a:sx n="137" d="100"/>
          <a:sy n="137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E5F2-41C7-6244-B6BE-0DE86CAF42D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19EDF-32DA-2B40-A28B-2067B9A17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24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84738055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reativecommons.org/publicdomain/zero/1.0/deed.en?ref=ccsearch&amp;atype=rich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0119750@N00/13277954395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nc/2.0/?ref=ccsearch&amp;atype=rich" TargetMode="External"/><Relationship Id="rId4" Type="http://schemas.openxmlformats.org/officeDocument/2006/relationships/hyperlink" Target="https://www.flickr.com/photos/20119750@N00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1742539@N03/4042467088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sa/2.0/?ref=ccsearch&amp;atype=rich" TargetMode="External"/><Relationship Id="rId4" Type="http://schemas.openxmlformats.org/officeDocument/2006/relationships/hyperlink" Target="https://www.flickr.com/photos/11742539@N03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6681198@N06/3564142238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/2.0/?ref=ccsearch&amp;atype=rich" TargetMode="External"/><Relationship Id="rId4" Type="http://schemas.openxmlformats.org/officeDocument/2006/relationships/hyperlink" Target="https://www.flickr.com/photos/26681198@N06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99213810@N03/9488979598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nc/2.0/?ref=ccsearch&amp;atype=rich" TargetMode="External"/><Relationship Id="rId4" Type="http://schemas.openxmlformats.org/officeDocument/2006/relationships/hyperlink" Target="https://www.flickr.com/photos/99213810@N03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26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"File:Portret van Jan </a:t>
            </a:r>
            <a:r>
              <a:rPr lang="en-GB" sz="9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Pieterszoon</a:t>
            </a:r>
            <a:r>
              <a:rPr lang="en-GB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Sweelinck, RP-P-OB-32.133.jpg"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 Rijksmuseum is licensed under </a:t>
            </a:r>
            <a:r>
              <a:rPr lang="en-GB" sz="900" b="0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CC0 1.0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37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"Old Church"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 </a:t>
            </a:r>
            <a:r>
              <a:rPr lang="en-GB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~MVI~ (warped)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licensed under </a:t>
            </a:r>
            <a:r>
              <a:rPr lang="en-GB" sz="900" b="0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CC BY-NC 2.0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18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"Oude KERK"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 </a:t>
            </a:r>
            <a:r>
              <a:rPr lang="en-GB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Eoghan </a:t>
            </a:r>
            <a:r>
              <a:rPr lang="en-GB" sz="9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OLionnain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licensed under </a:t>
            </a:r>
            <a:r>
              <a:rPr lang="en-GB" sz="900" b="0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CC BY-SA 2.0</a:t>
            </a:r>
            <a:r>
              <a:rPr lang="en-GB" sz="900" b="0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81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"Oude Organ"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 </a:t>
            </a:r>
            <a:r>
              <a:rPr lang="en-GB" sz="9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kevingessner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licensed under </a:t>
            </a:r>
            <a:r>
              <a:rPr lang="en-GB" sz="900" b="0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CC BY 2.0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59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"Small Organ"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 </a:t>
            </a:r>
            <a:r>
              <a:rPr lang="en-GB" sz="9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philbelb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licensed under </a:t>
            </a:r>
            <a:r>
              <a:rPr lang="en-GB" sz="900" b="0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CC BY-NC 2.0</a:t>
            </a:r>
            <a:r>
              <a:rPr lang="en-GB" sz="900" b="0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36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21" y="2160001"/>
            <a:ext cx="8614700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" y="3166992"/>
            <a:ext cx="861470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 TITLE IN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4319" y="4741183"/>
            <a:ext cx="2057400" cy="138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07" y="4130270"/>
            <a:ext cx="1095415" cy="749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m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2000" y="1080000"/>
            <a:ext cx="1800000" cy="37035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Graphs and graphics can be positioned over the grey box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592001" y="1080362"/>
            <a:ext cx="6192000" cy="3703138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9466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2001" y="1080000"/>
            <a:ext cx="3395663" cy="37035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4176000" y="1080000"/>
            <a:ext cx="4608000" cy="3703138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200" b="1" baseline="0"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024141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2001" y="3136922"/>
            <a:ext cx="3395663" cy="1646578"/>
          </a:xfrm>
          <a:prstGeom prst="rect">
            <a:avLst/>
          </a:prstGeom>
        </p:spPr>
        <p:txBody>
          <a:bodyPr lIns="0" tIns="0" rIns="0" bIns="0"/>
          <a:lstStyle>
            <a:lvl1pPr marL="171446" indent="-171446" algn="l">
              <a:buClr>
                <a:schemeClr val="accent2"/>
              </a:buClr>
              <a:buFont typeface="Arial" charset="0"/>
              <a:buChar char="•"/>
              <a:defRPr sz="12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186802" y="1080362"/>
            <a:ext cx="4597199" cy="3703138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32001" y="1080000"/>
            <a:ext cx="3395663" cy="1840920"/>
          </a:xfrm>
          <a:prstGeom prst="rect">
            <a:avLst/>
          </a:prstGeom>
        </p:spPr>
        <p:txBody>
          <a:bodyPr lIns="0" tIns="0" rIns="0" bIns="0" numCol="2" spcCol="288000"/>
          <a:lstStyle>
            <a:lvl1pPr marL="0" indent="0" algn="l">
              <a:buNone/>
              <a:defRPr sz="12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Charts, graphs and graphics can be positioned over the grey box.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Body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37913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999" y="1080000"/>
            <a:ext cx="2160000" cy="37035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880000" y="1080000"/>
            <a:ext cx="2160000" cy="37035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28002" y="1080000"/>
            <a:ext cx="3455999" cy="37035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171446" indent="-171446" algn="l">
              <a:buClr>
                <a:schemeClr val="accent2"/>
              </a:buClr>
              <a:buFont typeface="Arial" charset="0"/>
              <a:buChar char="•"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452818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999" y="1080002"/>
            <a:ext cx="8352000" cy="1670075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966078"/>
            <a:ext cx="8352000" cy="1817423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171446" indent="-171446" algn="l">
              <a:buClr>
                <a:schemeClr val="accent2"/>
              </a:buClr>
              <a:buFont typeface="Arial" charset="0"/>
              <a:buChar char="•"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53036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159999" y="21600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0000" y="31669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43567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159999" y="21600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0000" y="31669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160226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pi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159999" y="21600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0000" y="31669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178179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turquoi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159999" y="21600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0000" y="31669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2109515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964964" y="379281"/>
            <a:ext cx="1017437" cy="20787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0" rIns="0" bIns="0" rtlCol="0" anchor="ctr" anchorCtr="0">
            <a:spAutoFit/>
          </a:bodyPr>
          <a:lstStyle/>
          <a:p>
            <a:r>
              <a:rPr lang="en-US" sz="135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964960" y="788547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4504960" y="788545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6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4504960" y="1057683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964960" y="1489054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38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4504960" y="1489052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sz="quarter" idx="16" hasCustomPrompt="1"/>
          </p:nvPr>
        </p:nvSpPr>
        <p:spPr>
          <a:xfrm>
            <a:off x="4504960" y="1758190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964960" y="2189561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03</a:t>
            </a:r>
          </a:p>
        </p:txBody>
      </p:sp>
      <p:sp>
        <p:nvSpPr>
          <p:cNvPr id="41" name="Text Placeholder 31"/>
          <p:cNvSpPr>
            <a:spLocks noGrp="1"/>
          </p:cNvSpPr>
          <p:nvPr>
            <p:ph type="body" sz="quarter" idx="18" hasCustomPrompt="1"/>
          </p:nvPr>
        </p:nvSpPr>
        <p:spPr>
          <a:xfrm>
            <a:off x="4504960" y="2189559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2" name="Text Placeholder 31"/>
          <p:cNvSpPr>
            <a:spLocks noGrp="1"/>
          </p:cNvSpPr>
          <p:nvPr>
            <p:ph type="body" sz="quarter" idx="19" hasCustomPrompt="1"/>
          </p:nvPr>
        </p:nvSpPr>
        <p:spPr>
          <a:xfrm>
            <a:off x="4504960" y="2458697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4960" y="2890066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04</a:t>
            </a:r>
          </a:p>
        </p:txBody>
      </p:sp>
      <p:sp>
        <p:nvSpPr>
          <p:cNvPr id="44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4504960" y="2890066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5" name="Text Placeholder 31"/>
          <p:cNvSpPr>
            <a:spLocks noGrp="1"/>
          </p:cNvSpPr>
          <p:nvPr>
            <p:ph type="body" sz="quarter" idx="22" hasCustomPrompt="1"/>
          </p:nvPr>
        </p:nvSpPr>
        <p:spPr>
          <a:xfrm>
            <a:off x="4504960" y="3159204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964960" y="3590574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05</a:t>
            </a:r>
          </a:p>
        </p:txBody>
      </p:sp>
      <p:sp>
        <p:nvSpPr>
          <p:cNvPr id="47" name="Text Placeholder 31"/>
          <p:cNvSpPr>
            <a:spLocks noGrp="1"/>
          </p:cNvSpPr>
          <p:nvPr>
            <p:ph type="body" sz="quarter" idx="24" hasCustomPrompt="1"/>
          </p:nvPr>
        </p:nvSpPr>
        <p:spPr>
          <a:xfrm>
            <a:off x="4504960" y="3590573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8" name="Text Placeholder 31"/>
          <p:cNvSpPr>
            <a:spLocks noGrp="1"/>
          </p:cNvSpPr>
          <p:nvPr>
            <p:ph type="body" sz="quarter" idx="25" hasCustomPrompt="1"/>
          </p:nvPr>
        </p:nvSpPr>
        <p:spPr>
          <a:xfrm>
            <a:off x="4504960" y="3859711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3964960" y="4291082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06</a:t>
            </a:r>
          </a:p>
        </p:txBody>
      </p:sp>
      <p:sp>
        <p:nvSpPr>
          <p:cNvPr id="50" name="Text Placeholder 31"/>
          <p:cNvSpPr>
            <a:spLocks noGrp="1"/>
          </p:cNvSpPr>
          <p:nvPr>
            <p:ph type="body" sz="quarter" idx="27" hasCustomPrompt="1"/>
          </p:nvPr>
        </p:nvSpPr>
        <p:spPr>
          <a:xfrm>
            <a:off x="4504960" y="4291080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1" name="Text Placeholder 31"/>
          <p:cNvSpPr>
            <a:spLocks noGrp="1"/>
          </p:cNvSpPr>
          <p:nvPr>
            <p:ph type="body" sz="quarter" idx="28" hasCustomPrompt="1"/>
          </p:nvPr>
        </p:nvSpPr>
        <p:spPr>
          <a:xfrm>
            <a:off x="4504960" y="4560218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600000" cy="5143500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200" b="1" baseline="0"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41870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88800" y="401863"/>
            <a:ext cx="1017437" cy="20787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0" rIns="0" bIns="0" rtlCol="0" anchor="ctr" anchorCtr="0">
            <a:spAutoFit/>
          </a:bodyPr>
          <a:lstStyle/>
          <a:p>
            <a:r>
              <a:rPr lang="en-US" sz="135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2000" y="1080000"/>
            <a:ext cx="8352000" cy="37035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 algn="l" defTabSz="287993">
              <a:lnSpc>
                <a:spcPts val="1600"/>
              </a:lnSpc>
              <a:buNone/>
              <a:defRPr sz="1200" b="1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00	Insert contents listing (2 columns)</a:t>
            </a:r>
          </a:p>
        </p:txBody>
      </p:sp>
    </p:spTree>
    <p:extLst>
      <p:ext uri="{BB962C8B-B14F-4D97-AF65-F5344CB8AC3E}">
        <p14:creationId xmlns:p14="http://schemas.microsoft.com/office/powerpoint/2010/main" val="190977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080000"/>
            <a:ext cx="8352000" cy="370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2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84000" y="4783500"/>
            <a:ext cx="360000" cy="36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90954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1080000"/>
            <a:ext cx="8352000" cy="3703138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200" b="1" baseline="0"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8676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9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0" y="165600"/>
            <a:ext cx="631509" cy="43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3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7" r:id="rId2"/>
    <p:sldLayoutId id="2147483678" r:id="rId3"/>
    <p:sldLayoutId id="2147483679" r:id="rId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79" y="165793"/>
            <a:ext cx="644992" cy="44343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84000" y="4783500"/>
            <a:ext cx="360000" cy="36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0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73" r:id="rId3"/>
    <p:sldLayoutId id="2147483683" r:id="rId4"/>
    <p:sldLayoutId id="2147483685" r:id="rId5"/>
    <p:sldLayoutId id="2147483681" r:id="rId6"/>
    <p:sldLayoutId id="2147483684" r:id="rId7"/>
    <p:sldLayoutId id="2147483682" r:id="rId8"/>
    <p:sldLayoutId id="2147483686" r:id="rId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fass.open.ac.uk/music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4321" y="2160000"/>
            <a:ext cx="8614700" cy="498598"/>
          </a:xfrm>
        </p:spPr>
        <p:txBody>
          <a:bodyPr/>
          <a:lstStyle/>
          <a:p>
            <a:r>
              <a:rPr lang="en-US" dirty="0"/>
              <a:t>JAN PIETERSZOON SWEELINCK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‘A’ Level Music Resources from The Open University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A2831A-6611-46D6-BF7E-B5564D8EF23C}"/>
              </a:ext>
            </a:extLst>
          </p:cNvPr>
          <p:cNvSpPr txBox="1"/>
          <p:nvPr/>
        </p:nvSpPr>
        <p:spPr>
          <a:xfrm>
            <a:off x="1946367" y="640080"/>
            <a:ext cx="2227216" cy="12475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734981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A8C6A-EF17-4A91-BDE2-9E88725019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999" y="2160001"/>
            <a:ext cx="5400000" cy="997196"/>
          </a:xfrm>
        </p:spPr>
        <p:txBody>
          <a:bodyPr/>
          <a:lstStyle/>
          <a:p>
            <a:r>
              <a:rPr lang="en-GB" dirty="0"/>
              <a:t>Sweelinck’s grave and memorial at Oude </a:t>
            </a:r>
            <a:r>
              <a:rPr lang="en-GB" dirty="0" err="1"/>
              <a:t>Kerk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012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F71DC-F223-4DD3-8074-1C6678CF9B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9B46B00-7BB9-4D67-8A0E-382293BF1F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1" r="13211"/>
          <a:stretch/>
        </p:blipFill>
        <p:spPr>
          <a:xfrm>
            <a:off x="3310765" y="190084"/>
            <a:ext cx="2522470" cy="476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33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F71DC-F223-4DD3-8074-1C6678CF9B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139AB11-5636-4793-BA0F-13768E293D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34" r="16228" b="6133"/>
          <a:stretch/>
        </p:blipFill>
        <p:spPr>
          <a:xfrm>
            <a:off x="3237619" y="224394"/>
            <a:ext cx="2668762" cy="469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07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74321" y="2160000"/>
            <a:ext cx="8614700" cy="1495794"/>
          </a:xfrm>
        </p:spPr>
        <p:txBody>
          <a:bodyPr/>
          <a:lstStyle/>
          <a:p>
            <a:pPr algn="ctr"/>
            <a:r>
              <a:rPr lang="en-US" dirty="0"/>
              <a:t>For more information on Music at </a:t>
            </a:r>
            <a:br>
              <a:rPr lang="en-US" dirty="0"/>
            </a:br>
            <a:r>
              <a:rPr lang="en-US" dirty="0"/>
              <a:t>The Open University, visit</a:t>
            </a:r>
            <a:br>
              <a:rPr lang="en-US" dirty="0"/>
            </a:br>
            <a:r>
              <a:rPr lang="en-US" dirty="0">
                <a:hlinkClick r:id="rId2"/>
              </a:rPr>
              <a:t>fass.open.ac.uk/music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65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01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Oude </a:t>
            </a:r>
            <a:r>
              <a:rPr lang="en-US" dirty="0" err="1"/>
              <a:t>Kerk</a:t>
            </a:r>
            <a:r>
              <a:rPr lang="en-US" dirty="0"/>
              <a:t>, Amsterdam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02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Oude </a:t>
            </a:r>
            <a:r>
              <a:rPr lang="en-US" dirty="0" err="1"/>
              <a:t>Kerk</a:t>
            </a:r>
            <a:r>
              <a:rPr lang="en-US" dirty="0"/>
              <a:t> organs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03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Sweelinck’s grave and memorial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8F2BE5B-3AB0-4E56-9543-1D92F22A0A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550540"/>
            <a:ext cx="3600449" cy="404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03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E3DBC-A380-494A-8D98-00611CA43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999" y="2160001"/>
            <a:ext cx="5400000" cy="498598"/>
          </a:xfrm>
        </p:spPr>
        <p:txBody>
          <a:bodyPr/>
          <a:lstStyle/>
          <a:p>
            <a:r>
              <a:rPr lang="en-GB" dirty="0"/>
              <a:t>Oude </a:t>
            </a:r>
            <a:r>
              <a:rPr lang="en-GB" dirty="0" err="1"/>
              <a:t>Kerk</a:t>
            </a:r>
            <a:r>
              <a:rPr lang="en-GB" dirty="0"/>
              <a:t>, Amsterdam</a:t>
            </a:r>
          </a:p>
        </p:txBody>
      </p:sp>
    </p:spTree>
    <p:extLst>
      <p:ext uri="{BB962C8B-B14F-4D97-AF65-F5344CB8AC3E}">
        <p14:creationId xmlns:p14="http://schemas.microsoft.com/office/powerpoint/2010/main" val="76505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F71DC-F223-4DD3-8074-1C6678CF9B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AE267-07CD-4D60-9AF2-191669547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062" y="269015"/>
            <a:ext cx="5059877" cy="460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39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F71DC-F223-4DD3-8074-1C6678CF9B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2" descr="Oude Kerk">
            <a:extLst>
              <a:ext uri="{FF2B5EF4-FFF2-40B4-BE49-F238E27FC236}">
                <a16:creationId xmlns:a16="http://schemas.microsoft.com/office/drawing/2014/main" id="{5864DD8A-197C-4CE5-90B9-96E32F336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5" r="9092" b="14384"/>
          <a:stretch/>
        </p:blipFill>
        <p:spPr bwMode="auto">
          <a:xfrm>
            <a:off x="1621531" y="237504"/>
            <a:ext cx="5900939" cy="466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479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F71DC-F223-4DD3-8074-1C6678CF9B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9DCBF3C-790E-4061-9BD9-A4D818F201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tretch/>
        </p:blipFill>
        <p:spPr>
          <a:xfrm>
            <a:off x="1295239" y="395776"/>
            <a:ext cx="6553523" cy="43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23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B6E3-E8B9-4D90-A4C5-4AD7EC0C05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Oude </a:t>
            </a:r>
            <a:r>
              <a:rPr lang="en-GB" dirty="0" err="1"/>
              <a:t>Kerk</a:t>
            </a:r>
            <a:r>
              <a:rPr lang="en-GB" dirty="0"/>
              <a:t> organs</a:t>
            </a:r>
          </a:p>
        </p:txBody>
      </p:sp>
    </p:spTree>
    <p:extLst>
      <p:ext uri="{BB962C8B-B14F-4D97-AF65-F5344CB8AC3E}">
        <p14:creationId xmlns:p14="http://schemas.microsoft.com/office/powerpoint/2010/main" val="1933391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F71DC-F223-4DD3-8074-1C6678CF9B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E6585-26AF-42EF-BDC0-8566CB0C1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3"/>
          <a:stretch/>
        </p:blipFill>
        <p:spPr>
          <a:xfrm>
            <a:off x="3001648" y="247949"/>
            <a:ext cx="3140705" cy="464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13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F71DC-F223-4DD3-8074-1C6678CF9B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6F39CB-1ED9-45A1-95E3-45083701D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" r="17488"/>
          <a:stretch/>
        </p:blipFill>
        <p:spPr>
          <a:xfrm>
            <a:off x="1998074" y="228977"/>
            <a:ext cx="5147853" cy="468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94074"/>
      </p:ext>
    </p:extLst>
  </p:cSld>
  <p:clrMapOvr>
    <a:masterClrMapping/>
  </p:clrMapOvr>
</p:sld>
</file>

<file path=ppt/theme/theme1.xml><?xml version="1.0" encoding="utf-8"?>
<a:theme xmlns:a="http://schemas.openxmlformats.org/drawingml/2006/main" name="OU Title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EF1B13A4-813D-44E3-93C5-C503883F126B}"/>
    </a:ext>
  </a:extLst>
</a:theme>
</file>

<file path=ppt/theme/theme2.xml><?xml version="1.0" encoding="utf-8"?>
<a:theme xmlns:a="http://schemas.openxmlformats.org/drawingml/2006/main" name="OU Section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07C1CE78-EE35-498E-9E2C-57BA0D26E199}"/>
    </a:ext>
  </a:extLst>
</a:theme>
</file>

<file path=ppt/theme/theme3.xml><?xml version="1.0" encoding="utf-8"?>
<a:theme xmlns:a="http://schemas.openxmlformats.org/drawingml/2006/main" name="OU Layouts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F0F73387-2611-4D57-B067-6DE4A4C30FF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OU_STANDARD_WIDE</Template>
  <TotalTime>44</TotalTime>
  <Words>151</Words>
  <Application>Microsoft Office PowerPoint</Application>
  <PresentationFormat>On-screen Show (16:9)</PresentationFormat>
  <Paragraphs>31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OU Title</vt:lpstr>
      <vt:lpstr>OU Section</vt:lpstr>
      <vt:lpstr>OU Layouts</vt:lpstr>
      <vt:lpstr>JAN PIETERSZOON SWEELINCK</vt:lpstr>
      <vt:lpstr>PowerPoint Presentation</vt:lpstr>
      <vt:lpstr>Oude Kerk, Amsterdam</vt:lpstr>
      <vt:lpstr>PowerPoint Presentation</vt:lpstr>
      <vt:lpstr>PowerPoint Presentation</vt:lpstr>
      <vt:lpstr>PowerPoint Presentation</vt:lpstr>
      <vt:lpstr>Oude Kerk organs</vt:lpstr>
      <vt:lpstr>PowerPoint Presentation</vt:lpstr>
      <vt:lpstr>PowerPoint Presentation</vt:lpstr>
      <vt:lpstr>Sweelinck’s grave and memorial at Oude Kerk</vt:lpstr>
      <vt:lpstr>PowerPoint Presentation</vt:lpstr>
      <vt:lpstr>PowerPoint Presentation</vt:lpstr>
      <vt:lpstr>For more information on Music at  The Open University, visit fass.open.ac.uk/music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PIETERSZOON SWEELINCK</dc:title>
  <dc:creator>M.V.Clarke</dc:creator>
  <cp:lastModifiedBy>M.V.Clarke</cp:lastModifiedBy>
  <cp:revision>6</cp:revision>
  <dcterms:created xsi:type="dcterms:W3CDTF">2020-10-22T12:33:28Z</dcterms:created>
  <dcterms:modified xsi:type="dcterms:W3CDTF">2020-10-27T15:32:16Z</dcterms:modified>
</cp:coreProperties>
</file>