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6" r:id="rId5"/>
    <p:sldMasterId id="2147483672" r:id="rId6"/>
  </p:sldMasterIdLst>
  <p:notesMasterIdLst>
    <p:notesMasterId r:id="rId15"/>
  </p:notesMasterIdLst>
  <p:sldIdLst>
    <p:sldId id="274" r:id="rId7"/>
    <p:sldId id="271" r:id="rId8"/>
    <p:sldId id="285" r:id="rId9"/>
    <p:sldId id="258" r:id="rId10"/>
    <p:sldId id="261" r:id="rId11"/>
    <p:sldId id="283" r:id="rId12"/>
    <p:sldId id="284" r:id="rId13"/>
    <p:sldId id="270" r:id="rId14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D6F4C8-4B08-4CA4-87A9-78091CDE292E}" v="16" dt="2021-02-17T09:51:29.6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59"/>
  </p:normalViewPr>
  <p:slideViewPr>
    <p:cSldViewPr snapToGrid="0" snapToObjects="1">
      <p:cViewPr varScale="1">
        <p:scale>
          <a:sx n="107" d="100"/>
          <a:sy n="107" d="100"/>
        </p:scale>
        <p:origin x="73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omi.Barker" userId="a0aaa200-1f16-4c5b-91b0-01642a95a745" providerId="ADAL" clId="{6ED6F4C8-4B08-4CA4-87A9-78091CDE292E}"/>
    <pc:docChg chg="custSel addSld delSld modSld sldOrd">
      <pc:chgData name="Naomi.Barker" userId="a0aaa200-1f16-4c5b-91b0-01642a95a745" providerId="ADAL" clId="{6ED6F4C8-4B08-4CA4-87A9-78091CDE292E}" dt="2021-02-17T09:54:15.469" v="611" actId="47"/>
      <pc:docMkLst>
        <pc:docMk/>
      </pc:docMkLst>
      <pc:sldChg chg="addSp modSp mod">
        <pc:chgData name="Naomi.Barker" userId="a0aaa200-1f16-4c5b-91b0-01642a95a745" providerId="ADAL" clId="{6ED6F4C8-4B08-4CA4-87A9-78091CDE292E}" dt="2021-02-17T09:49:26.159" v="385" actId="20577"/>
        <pc:sldMkLst>
          <pc:docMk/>
          <pc:sldMk cId="76505297" sldId="258"/>
        </pc:sldMkLst>
        <pc:spChg chg="mod">
          <ac:chgData name="Naomi.Barker" userId="a0aaa200-1f16-4c5b-91b0-01642a95a745" providerId="ADAL" clId="{6ED6F4C8-4B08-4CA4-87A9-78091CDE292E}" dt="2021-02-17T09:46:08.432" v="5" actId="14100"/>
          <ac:spMkLst>
            <pc:docMk/>
            <pc:sldMk cId="76505297" sldId="258"/>
            <ac:spMk id="2" creationId="{027E3DBC-A380-494A-8D98-00611CA43B7D}"/>
          </ac:spMkLst>
        </pc:spChg>
        <pc:spChg chg="add mod">
          <ac:chgData name="Naomi.Barker" userId="a0aaa200-1f16-4c5b-91b0-01642a95a745" providerId="ADAL" clId="{6ED6F4C8-4B08-4CA4-87A9-78091CDE292E}" dt="2021-02-17T09:49:26.159" v="385" actId="20577"/>
          <ac:spMkLst>
            <pc:docMk/>
            <pc:sldMk cId="76505297" sldId="258"/>
            <ac:spMk id="3" creationId="{2FF8280E-FC29-4DB2-A029-3C8C4FF2F575}"/>
          </ac:spMkLst>
        </pc:spChg>
        <pc:spChg chg="add mod">
          <ac:chgData name="Naomi.Barker" userId="a0aaa200-1f16-4c5b-91b0-01642a95a745" providerId="ADAL" clId="{6ED6F4C8-4B08-4CA4-87A9-78091CDE292E}" dt="2021-02-17T09:46:50.849" v="80" actId="313"/>
          <ac:spMkLst>
            <pc:docMk/>
            <pc:sldMk cId="76505297" sldId="258"/>
            <ac:spMk id="4" creationId="{950AED21-EA25-4633-95B4-1654133DD76C}"/>
          </ac:spMkLst>
        </pc:spChg>
        <pc:picChg chg="add mod">
          <ac:chgData name="Naomi.Barker" userId="a0aaa200-1f16-4c5b-91b0-01642a95a745" providerId="ADAL" clId="{6ED6F4C8-4B08-4CA4-87A9-78091CDE292E}" dt="2021-02-17T09:45:50.466" v="4" actId="14100"/>
          <ac:picMkLst>
            <pc:docMk/>
            <pc:sldMk cId="76505297" sldId="258"/>
            <ac:picMk id="1026" creationId="{829A0686-3779-44AA-830F-F5924BAFE44B}"/>
          </ac:picMkLst>
        </pc:picChg>
      </pc:sldChg>
      <pc:sldChg chg="ord">
        <pc:chgData name="Naomi.Barker" userId="a0aaa200-1f16-4c5b-91b0-01642a95a745" providerId="ADAL" clId="{6ED6F4C8-4B08-4CA4-87A9-78091CDE292E}" dt="2021-02-17T09:53:23.593" v="562"/>
        <pc:sldMkLst>
          <pc:docMk/>
          <pc:sldMk cId="1933391627" sldId="261"/>
        </pc:sldMkLst>
      </pc:sldChg>
      <pc:sldChg chg="del">
        <pc:chgData name="Naomi.Barker" userId="a0aaa200-1f16-4c5b-91b0-01642a95a745" providerId="ADAL" clId="{6ED6F4C8-4B08-4CA4-87A9-78091CDE292E}" dt="2021-02-17T09:54:15.469" v="611" actId="47"/>
        <pc:sldMkLst>
          <pc:docMk/>
          <pc:sldMk cId="938012232" sldId="262"/>
        </pc:sldMkLst>
      </pc:sldChg>
      <pc:sldChg chg="modSp mod">
        <pc:chgData name="Naomi.Barker" userId="a0aaa200-1f16-4c5b-91b0-01642a95a745" providerId="ADAL" clId="{6ED6F4C8-4B08-4CA4-87A9-78091CDE292E}" dt="2021-02-17T09:53:55.237" v="610" actId="20577"/>
        <pc:sldMkLst>
          <pc:docMk/>
          <pc:sldMk cId="2937709998" sldId="283"/>
        </pc:sldMkLst>
        <pc:spChg chg="mod">
          <ac:chgData name="Naomi.Barker" userId="a0aaa200-1f16-4c5b-91b0-01642a95a745" providerId="ADAL" clId="{6ED6F4C8-4B08-4CA4-87A9-78091CDE292E}" dt="2021-02-17T09:53:55.237" v="610" actId="20577"/>
          <ac:spMkLst>
            <pc:docMk/>
            <pc:sldMk cId="2937709998" sldId="283"/>
            <ac:spMk id="2" creationId="{2C37D477-1837-45D1-AB88-928209926060}"/>
          </ac:spMkLst>
        </pc:spChg>
      </pc:sldChg>
      <pc:sldChg chg="addSp modSp new mod ord">
        <pc:chgData name="Naomi.Barker" userId="a0aaa200-1f16-4c5b-91b0-01642a95a745" providerId="ADAL" clId="{6ED6F4C8-4B08-4CA4-87A9-78091CDE292E}" dt="2021-02-17T09:53:15.773" v="560"/>
        <pc:sldMkLst>
          <pc:docMk/>
          <pc:sldMk cId="2857438396" sldId="285"/>
        </pc:sldMkLst>
        <pc:spChg chg="mod">
          <ac:chgData name="Naomi.Barker" userId="a0aaa200-1f16-4c5b-91b0-01642a95a745" providerId="ADAL" clId="{6ED6F4C8-4B08-4CA4-87A9-78091CDE292E}" dt="2021-02-17T09:53:02.546" v="558" actId="12"/>
          <ac:spMkLst>
            <pc:docMk/>
            <pc:sldMk cId="2857438396" sldId="285"/>
            <ac:spMk id="3" creationId="{ECBD80B2-C024-403F-A23F-4A5667366598}"/>
          </ac:spMkLst>
        </pc:spChg>
        <pc:spChg chg="mod">
          <ac:chgData name="Naomi.Barker" userId="a0aaa200-1f16-4c5b-91b0-01642a95a745" providerId="ADAL" clId="{6ED6F4C8-4B08-4CA4-87A9-78091CDE292E}" dt="2021-02-17T09:50:47.969" v="440" actId="14100"/>
          <ac:spMkLst>
            <pc:docMk/>
            <pc:sldMk cId="2857438396" sldId="285"/>
            <ac:spMk id="4" creationId="{C784B7A9-527F-49FB-90B4-40AB39BEB0CE}"/>
          </ac:spMkLst>
        </pc:spChg>
        <pc:spChg chg="mod">
          <ac:chgData name="Naomi.Barker" userId="a0aaa200-1f16-4c5b-91b0-01642a95a745" providerId="ADAL" clId="{6ED6F4C8-4B08-4CA4-87A9-78091CDE292E}" dt="2021-02-17T09:52:50.573" v="557" actId="20577"/>
          <ac:spMkLst>
            <pc:docMk/>
            <pc:sldMk cId="2857438396" sldId="285"/>
            <ac:spMk id="5" creationId="{045A2E7E-94B1-4265-B5AD-1F709E8BFF97}"/>
          </ac:spMkLst>
        </pc:spChg>
        <pc:picChg chg="add mod">
          <ac:chgData name="Naomi.Barker" userId="a0aaa200-1f16-4c5b-91b0-01642a95a745" providerId="ADAL" clId="{6ED6F4C8-4B08-4CA4-87A9-78091CDE292E}" dt="2021-02-17T09:51:29.673" v="445" actId="14100"/>
          <ac:picMkLst>
            <pc:docMk/>
            <pc:sldMk cId="2857438396" sldId="285"/>
            <ac:picMk id="2050" creationId="{E2665478-5E03-4BE9-8BDD-E2D256AE8F7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DE5F2-41C7-6244-B6BE-0DE86CAF42D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19EDF-32DA-2B40-A28B-2067B9A1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2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curid=84738055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creativecommons.org/publicdomain/zero/1.0/deed.en?ref=ccsearch&amp;atype=rich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26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"File:Portret van Jan </a:t>
            </a:r>
            <a:r>
              <a:rPr lang="en-GB" sz="9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Pieterszoon</a:t>
            </a:r>
            <a:r>
              <a:rPr lang="en-GB" sz="9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Sweelinck, RP-P-OB-32.133.jpg"</a:t>
            </a:r>
            <a:r>
              <a:rPr lang="en-GB" sz="9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 Rijksmuseum is licensed under </a:t>
            </a:r>
            <a:r>
              <a:rPr lang="en-GB" sz="900" b="0" i="0" u="none" strike="noStrike" kern="1200" cap="all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CC0 1.0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3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4321" y="2160001"/>
            <a:ext cx="8614700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4320" y="3166992"/>
            <a:ext cx="8614701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4319" y="4741183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607" y="4130270"/>
            <a:ext cx="1095415" cy="749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80000"/>
            <a:ext cx="1800000" cy="37035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2592001" y="1080362"/>
            <a:ext cx="6192000" cy="3703138"/>
          </a:xfrm>
          <a:prstGeom prst="rect">
            <a:avLst/>
          </a:prstGeom>
          <a:solidFill>
            <a:schemeClr val="bg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9466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2001" y="1080000"/>
            <a:ext cx="3395663" cy="37035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4176000" y="1080000"/>
            <a:ext cx="4608000" cy="3703138"/>
          </a:xfrm>
          <a:prstGeom prst="rect">
            <a:avLst/>
          </a:prstGeom>
          <a:solidFill>
            <a:schemeClr val="bg2">
              <a:alpha val="30000"/>
            </a:schemeClr>
          </a:solidFill>
        </p:spPr>
        <p:txBody>
          <a:bodyPr lIns="0" tIns="0" rIns="0" bIns="0" anchor="ctr" anchorCtr="0"/>
          <a:lstStyle>
            <a:lvl1pPr marL="0" indent="0" algn="ctr">
              <a:buFontTx/>
              <a:buNone/>
              <a:defRPr sz="1200" b="1" baseline="0"/>
            </a:lvl1pPr>
          </a:lstStyle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202414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2001" y="3136922"/>
            <a:ext cx="3395663" cy="1646578"/>
          </a:xfrm>
          <a:prstGeom prst="rect">
            <a:avLst/>
          </a:prstGeom>
        </p:spPr>
        <p:txBody>
          <a:bodyPr lIns="0" tIns="0" rIns="0" bIns="0"/>
          <a:lstStyle>
            <a:lvl1pPr marL="171446" indent="-171446" algn="l">
              <a:buClr>
                <a:schemeClr val="accent2"/>
              </a:buClr>
              <a:buFont typeface="Arial" charset="0"/>
              <a:buChar char="•"/>
              <a:defRPr sz="1200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Bullet points</a:t>
            </a:r>
          </a:p>
          <a:p>
            <a:pPr lvl="0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186802" y="1080362"/>
            <a:ext cx="4597199" cy="3703138"/>
          </a:xfrm>
          <a:prstGeom prst="rect">
            <a:avLst/>
          </a:prstGeom>
          <a:solidFill>
            <a:schemeClr val="bg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32001" y="1080000"/>
            <a:ext cx="3395663" cy="1840920"/>
          </a:xfrm>
          <a:prstGeom prst="rect">
            <a:avLst/>
          </a:prstGeom>
        </p:spPr>
        <p:txBody>
          <a:bodyPr lIns="0" tIns="0" rIns="0" bIns="0" numCol="2" spcCol="288000"/>
          <a:lstStyle>
            <a:lvl1pPr marL="0" indent="0" algn="l">
              <a:buNone/>
              <a:defRPr sz="1200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Body text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237913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1999" y="1080000"/>
            <a:ext cx="2160000" cy="3703500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Body text</a:t>
            </a:r>
          </a:p>
          <a:p>
            <a:pPr lvl="0"/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2880000" y="1080000"/>
            <a:ext cx="2160000" cy="3703500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Body text</a:t>
            </a:r>
          </a:p>
          <a:p>
            <a:pPr lvl="0"/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328002" y="1080000"/>
            <a:ext cx="3455999" cy="3703500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171446" indent="-171446" algn="l">
              <a:buClr>
                <a:schemeClr val="accent2"/>
              </a:buClr>
              <a:buFont typeface="Arial" charset="0"/>
              <a:buChar char="•"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Bullet points</a:t>
            </a:r>
          </a:p>
          <a:p>
            <a:pPr lvl="0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145281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1999" y="1080002"/>
            <a:ext cx="8352000" cy="1670075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Body text</a:t>
            </a:r>
          </a:p>
          <a:p>
            <a:pPr lvl="0"/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966078"/>
            <a:ext cx="8352000" cy="1817423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171446" indent="-171446" algn="l">
              <a:buClr>
                <a:schemeClr val="accent2"/>
              </a:buClr>
              <a:buFont typeface="Arial" charset="0"/>
              <a:buChar char="•"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Bullet points</a:t>
            </a:r>
          </a:p>
          <a:p>
            <a:pPr lvl="0"/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530366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E72F-4555-40FA-B0DE-3E1D17030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19AA02-D5F6-4FC0-8BF6-7C6283AA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6E93-8705-4634-A12B-BBFDB05B3F34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A4060E-A93F-4575-AAFE-FB6D4985F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300370-706B-4C8E-9757-F25425D7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4DCF-E922-4CEB-B612-F07863B88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999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B2072E-2298-4FE2-9393-F48404A3D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6E93-8705-4634-A12B-BBFDB05B3F34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6C532C-C816-425D-AD3C-6FB1D12FC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2B5951-8756-47D0-9830-AB7EBD9E8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44DCF-E922-4CEB-B612-F07863B88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70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1600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31669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43567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1600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31669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60226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1600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31669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78179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1600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31669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210951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964964" y="379281"/>
            <a:ext cx="1017437" cy="207877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0" rIns="0" bIns="0" rtlCol="0" anchor="ctr" anchorCtr="0">
            <a:spAutoFit/>
          </a:bodyPr>
          <a:lstStyle/>
          <a:p>
            <a:r>
              <a:rPr lang="en-US" sz="1351" b="1">
                <a:solidFill>
                  <a:schemeClr val="bg1"/>
                </a:solidFill>
              </a:rPr>
              <a:t>CONTENTS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964960" y="788547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2" hasCustomPrompt="1"/>
          </p:nvPr>
        </p:nvSpPr>
        <p:spPr>
          <a:xfrm>
            <a:off x="4504960" y="788545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36" name="Text Placeholder 31"/>
          <p:cNvSpPr>
            <a:spLocks noGrp="1"/>
          </p:cNvSpPr>
          <p:nvPr>
            <p:ph type="body" sz="quarter" idx="13" hasCustomPrompt="1"/>
          </p:nvPr>
        </p:nvSpPr>
        <p:spPr>
          <a:xfrm>
            <a:off x="4504960" y="1057683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7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964960" y="1489054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38" name="Text Placeholder 31"/>
          <p:cNvSpPr>
            <a:spLocks noGrp="1"/>
          </p:cNvSpPr>
          <p:nvPr>
            <p:ph type="body" sz="quarter" idx="15" hasCustomPrompt="1"/>
          </p:nvPr>
        </p:nvSpPr>
        <p:spPr>
          <a:xfrm>
            <a:off x="4504960" y="1489052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39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4504960" y="1758190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964960" y="218956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41" name="Text Placeholder 31"/>
          <p:cNvSpPr>
            <a:spLocks noGrp="1"/>
          </p:cNvSpPr>
          <p:nvPr>
            <p:ph type="body" sz="quarter" idx="18" hasCustomPrompt="1"/>
          </p:nvPr>
        </p:nvSpPr>
        <p:spPr>
          <a:xfrm>
            <a:off x="4504960" y="2189559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42" name="Text Placeholder 31"/>
          <p:cNvSpPr>
            <a:spLocks noGrp="1"/>
          </p:cNvSpPr>
          <p:nvPr>
            <p:ph type="body" sz="quarter" idx="19" hasCustomPrompt="1"/>
          </p:nvPr>
        </p:nvSpPr>
        <p:spPr>
          <a:xfrm>
            <a:off x="4504960" y="2458697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43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3964960" y="289006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44" name="Text Placeholder 31"/>
          <p:cNvSpPr>
            <a:spLocks noGrp="1"/>
          </p:cNvSpPr>
          <p:nvPr>
            <p:ph type="body" sz="quarter" idx="21" hasCustomPrompt="1"/>
          </p:nvPr>
        </p:nvSpPr>
        <p:spPr>
          <a:xfrm>
            <a:off x="4504960" y="2890066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45" name="Text Placeholder 31"/>
          <p:cNvSpPr>
            <a:spLocks noGrp="1"/>
          </p:cNvSpPr>
          <p:nvPr>
            <p:ph type="body" sz="quarter" idx="22" hasCustomPrompt="1"/>
          </p:nvPr>
        </p:nvSpPr>
        <p:spPr>
          <a:xfrm>
            <a:off x="4504960" y="3159204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3964960" y="3590574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24" hasCustomPrompt="1"/>
          </p:nvPr>
        </p:nvSpPr>
        <p:spPr>
          <a:xfrm>
            <a:off x="4504960" y="3590573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48" name="Text Placeholder 31"/>
          <p:cNvSpPr>
            <a:spLocks noGrp="1"/>
          </p:cNvSpPr>
          <p:nvPr>
            <p:ph type="body" sz="quarter" idx="25" hasCustomPrompt="1"/>
          </p:nvPr>
        </p:nvSpPr>
        <p:spPr>
          <a:xfrm>
            <a:off x="4504960" y="3859711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964960" y="4291082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50" name="Text Placeholder 31"/>
          <p:cNvSpPr>
            <a:spLocks noGrp="1"/>
          </p:cNvSpPr>
          <p:nvPr>
            <p:ph type="body" sz="quarter" idx="27" hasCustomPrompt="1"/>
          </p:nvPr>
        </p:nvSpPr>
        <p:spPr>
          <a:xfrm>
            <a:off x="4504960" y="4291080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51" name="Text Placeholder 31"/>
          <p:cNvSpPr>
            <a:spLocks noGrp="1"/>
          </p:cNvSpPr>
          <p:nvPr>
            <p:ph type="body" sz="quarter" idx="28" hasCustomPrompt="1"/>
          </p:nvPr>
        </p:nvSpPr>
        <p:spPr>
          <a:xfrm>
            <a:off x="4504960" y="4560218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Picture Placeholder 12"/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600000" cy="5143500"/>
          </a:xfrm>
          <a:prstGeom prst="rect">
            <a:avLst/>
          </a:prstGeom>
          <a:solidFill>
            <a:schemeClr val="bg2">
              <a:alpha val="30000"/>
            </a:schemeClr>
          </a:solidFill>
        </p:spPr>
        <p:txBody>
          <a:bodyPr lIns="0" tIns="0" rIns="0" bIns="0" anchor="ctr" anchorCtr="0"/>
          <a:lstStyle>
            <a:lvl1pPr marL="0" indent="0" algn="ctr">
              <a:buFontTx/>
              <a:buNone/>
              <a:defRPr sz="1200" b="1" baseline="0"/>
            </a:lvl1pPr>
          </a:lstStyle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94187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388800" y="401863"/>
            <a:ext cx="1017437" cy="207877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0" rIns="0" bIns="0" rtlCol="0" anchor="ctr" anchorCtr="0">
            <a:spAutoFit/>
          </a:bodyPr>
          <a:lstStyle/>
          <a:p>
            <a:r>
              <a:rPr lang="en-US" sz="1351" b="1">
                <a:solidFill>
                  <a:schemeClr val="bg1"/>
                </a:solidFill>
              </a:rPr>
              <a:t>CONTENTS</a:t>
            </a:r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80000"/>
            <a:ext cx="8352000" cy="3703500"/>
          </a:xfrm>
          <a:prstGeom prst="rect">
            <a:avLst/>
          </a:prstGeom>
        </p:spPr>
        <p:txBody>
          <a:bodyPr lIns="0" tIns="0" rIns="0" bIns="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</p:spTree>
    <p:extLst>
      <p:ext uri="{BB962C8B-B14F-4D97-AF65-F5344CB8AC3E}">
        <p14:creationId xmlns:p14="http://schemas.microsoft.com/office/powerpoint/2010/main" val="190977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2000" y="1080000"/>
            <a:ext cx="8352000" cy="37035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784000" y="4783500"/>
            <a:ext cx="360000" cy="360000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90954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432000" y="1080000"/>
            <a:ext cx="8352000" cy="3703138"/>
          </a:xfrm>
          <a:prstGeom prst="rect">
            <a:avLst/>
          </a:prstGeom>
          <a:solidFill>
            <a:schemeClr val="bg2">
              <a:alpha val="30000"/>
            </a:schemeClr>
          </a:solidFill>
        </p:spPr>
        <p:txBody>
          <a:bodyPr lIns="0" tIns="0" rIns="0" bIns="0" anchor="ctr" anchorCtr="0"/>
          <a:lstStyle>
            <a:lvl1pPr marL="0" indent="0" algn="ctr">
              <a:buFontTx/>
              <a:buNone/>
              <a:defRPr sz="1200" b="1" baseline="0"/>
            </a:lvl1pPr>
          </a:lstStyle>
          <a:p>
            <a:pPr marL="228594" marR="0" lvl="0" indent="-228594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26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612002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28676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89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00" y="165600"/>
            <a:ext cx="631509" cy="43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63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7" r:id="rId2"/>
    <p:sldLayoutId id="2147483678" r:id="rId3"/>
    <p:sldLayoutId id="2147483679" r:id="rId4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579" y="165793"/>
            <a:ext cx="644992" cy="44343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784000" y="4783500"/>
            <a:ext cx="360000" cy="360000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0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73" r:id="rId3"/>
    <p:sldLayoutId id="2147483683" r:id="rId4"/>
    <p:sldLayoutId id="2147483685" r:id="rId5"/>
    <p:sldLayoutId id="2147483681" r:id="rId6"/>
    <p:sldLayoutId id="2147483684" r:id="rId7"/>
    <p:sldLayoutId id="2147483682" r:id="rId8"/>
    <p:sldLayoutId id="2147483686" r:id="rId9"/>
    <p:sldLayoutId id="2147483689" r:id="rId10"/>
    <p:sldLayoutId id="2147483690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://www.flickr.com/photos/hisgett/7254936384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ass.open.ac.uk/musi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4321" y="2160000"/>
            <a:ext cx="8614700" cy="997196"/>
          </a:xfrm>
        </p:spPr>
        <p:txBody>
          <a:bodyPr/>
          <a:lstStyle/>
          <a:p>
            <a:r>
              <a:rPr lang="en-US" dirty="0"/>
              <a:t>Vivaldi: ‘Il </a:t>
            </a:r>
            <a:r>
              <a:rPr lang="en-US" dirty="0" err="1"/>
              <a:t>gardellino</a:t>
            </a:r>
            <a:r>
              <a:rPr lang="en-US" dirty="0"/>
              <a:t>’ and the concerto in </a:t>
            </a:r>
            <a:r>
              <a:rPr lang="en-US" dirty="0" err="1"/>
              <a:t>Venic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‘A’ Level Music Resources from The Open University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A2831A-6611-46D6-BF7E-B5564D8EF23C}"/>
              </a:ext>
            </a:extLst>
          </p:cNvPr>
          <p:cNvSpPr txBox="1"/>
          <p:nvPr/>
        </p:nvSpPr>
        <p:spPr>
          <a:xfrm>
            <a:off x="1946367" y="640080"/>
            <a:ext cx="2227216" cy="124750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734981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01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Ritornello Structure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02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Compositional techniques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/>
              <a:t>03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Sweelinck’s grave and memorial</a:t>
            </a:r>
          </a:p>
        </p:txBody>
      </p:sp>
      <p:pic>
        <p:nvPicPr>
          <p:cNvPr id="10" name="Content Placeholder 3" descr="A large building&#10;&#10;Description automatically generated">
            <a:extLst>
              <a:ext uri="{FF2B5EF4-FFF2-40B4-BE49-F238E27FC236}">
                <a16:creationId xmlns:a16="http://schemas.microsoft.com/office/drawing/2014/main" id="{48508AE8-D43F-4B23-B743-D67243338B7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12815" r="1" b="1"/>
          <a:stretch/>
        </p:blipFill>
        <p:spPr>
          <a:xfrm>
            <a:off x="246054" y="277687"/>
            <a:ext cx="3353533" cy="43476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E9AED4B-6111-46E4-A5C7-4DC3D90891EE}"/>
              </a:ext>
            </a:extLst>
          </p:cNvPr>
          <p:cNvSpPr txBox="1"/>
          <p:nvPr/>
        </p:nvSpPr>
        <p:spPr>
          <a:xfrm>
            <a:off x="1669901" y="5004574"/>
            <a:ext cx="1929685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4" tooltip="http://www.flickr.com/photos/hisgett/7254936384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5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303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167CD8-BE6E-4D3B-AA96-6AB22D4FEB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D80B2-C024-403F-A23F-4A56673665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Boxes of different colours represent the </a:t>
            </a:r>
            <a:r>
              <a:rPr lang="en-GB" dirty="0" err="1"/>
              <a:t>ritornello</a:t>
            </a:r>
            <a:r>
              <a:rPr lang="en-GB" dirty="0"/>
              <a:t> and episodes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/>
              <a:t>Ritornellos</a:t>
            </a:r>
            <a:r>
              <a:rPr lang="en-GB" dirty="0"/>
              <a:t> are red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84B7A9-527F-49FB-90B4-40AB39BEB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486" y="217714"/>
            <a:ext cx="1409315" cy="394287"/>
          </a:xfrm>
        </p:spPr>
        <p:txBody>
          <a:bodyPr/>
          <a:lstStyle/>
          <a:p>
            <a:r>
              <a:rPr lang="en-GB" dirty="0" err="1"/>
              <a:t>Ritornello</a:t>
            </a:r>
            <a:r>
              <a:rPr lang="en-GB" dirty="0"/>
              <a:t> Structure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5A2E7E-94B1-4265-B5AD-1F709E8BFF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88801" y="828001"/>
            <a:ext cx="7941600" cy="251999"/>
          </a:xfrm>
        </p:spPr>
        <p:txBody>
          <a:bodyPr/>
          <a:lstStyle/>
          <a:p>
            <a:r>
              <a:rPr lang="en-GB" dirty="0"/>
              <a:t>Simple graphic representation of the first movement of ‘Il </a:t>
            </a:r>
            <a:r>
              <a:rPr lang="en-GB" dirty="0" err="1"/>
              <a:t>cardellino</a:t>
            </a:r>
            <a:r>
              <a:rPr lang="en-GB" dirty="0"/>
              <a:t>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2665478-5E03-4BE9-8BDD-E2D256AE8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343" y="1004486"/>
            <a:ext cx="5188058" cy="3891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43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8280E-FC29-4DB2-A029-3C8C4FF2F5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Red sections represent the </a:t>
            </a:r>
            <a:r>
              <a:rPr lang="en-GB" dirty="0" err="1"/>
              <a:t>ritornello</a:t>
            </a:r>
            <a:r>
              <a:rPr lang="en-GB" dirty="0"/>
              <a:t>, showing its two constituent parts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Episodes are the different colours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Different patterns indicate different musical material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7E3DBC-A380-494A-8D98-00611CA43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606" y="207170"/>
            <a:ext cx="1370195" cy="404832"/>
          </a:xfrm>
        </p:spPr>
        <p:txBody>
          <a:bodyPr/>
          <a:lstStyle/>
          <a:p>
            <a:r>
              <a:rPr lang="en-GB" dirty="0" err="1"/>
              <a:t>Ritornello</a:t>
            </a:r>
            <a:r>
              <a:rPr lang="en-GB" dirty="0"/>
              <a:t> Structure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AED21-EA25-4633-95B4-1654133DD76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Graphic representation of the first movement of ‘Il </a:t>
            </a:r>
            <a:r>
              <a:rPr lang="en-GB" dirty="0" err="1"/>
              <a:t>cardellino</a:t>
            </a:r>
            <a:r>
              <a:rPr lang="en-GB" dirty="0"/>
              <a:t>’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29A0686-3779-44AA-830F-F5924BAFE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469" y="874396"/>
            <a:ext cx="5607844" cy="392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05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1B6E3-E8B9-4D90-A4C5-4AD7EC0C0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9999" y="2160001"/>
            <a:ext cx="5400000" cy="997196"/>
          </a:xfrm>
        </p:spPr>
        <p:txBody>
          <a:bodyPr/>
          <a:lstStyle/>
          <a:p>
            <a:r>
              <a:rPr lang="en-GB" dirty="0"/>
              <a:t>Compositional techniques</a:t>
            </a:r>
          </a:p>
        </p:txBody>
      </p:sp>
    </p:spTree>
    <p:extLst>
      <p:ext uri="{BB962C8B-B14F-4D97-AF65-F5344CB8AC3E}">
        <p14:creationId xmlns:p14="http://schemas.microsoft.com/office/powerpoint/2010/main" val="193339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7D477-1837-45D1-AB88-928209926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z="105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065D57E-4693-4ED5-87EB-E28A7F440A5B}"/>
              </a:ext>
            </a:extLst>
          </p:cNvPr>
          <p:cNvGraphicFramePr>
            <a:graphicFrameLocks noGrp="1"/>
          </p:cNvGraphicFramePr>
          <p:nvPr/>
        </p:nvGraphicFramePr>
        <p:xfrm>
          <a:off x="1220599" y="1314974"/>
          <a:ext cx="6889458" cy="3366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4744">
                  <a:extLst>
                    <a:ext uri="{9D8B030D-6E8A-4147-A177-3AD203B41FA5}">
                      <a16:colId xmlns:a16="http://schemas.microsoft.com/office/drawing/2014/main" val="2334307121"/>
                    </a:ext>
                  </a:extLst>
                </a:gridCol>
                <a:gridCol w="5544714">
                  <a:extLst>
                    <a:ext uri="{9D8B030D-6E8A-4147-A177-3AD203B41FA5}">
                      <a16:colId xmlns:a16="http://schemas.microsoft.com/office/drawing/2014/main" val="1619844770"/>
                    </a:ext>
                  </a:extLst>
                </a:gridCol>
              </a:tblGrid>
              <a:tr h="462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bars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Compositional technique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504828037"/>
                  </a:ext>
                </a:extLst>
              </a:tr>
              <a:tr h="462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5-7 flute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569728157"/>
                  </a:ext>
                </a:extLst>
              </a:tr>
              <a:tr h="5905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5-8</a:t>
                      </a:r>
                      <a:r>
                        <a:rPr lang="en-GB" sz="800" baseline="30000">
                          <a:effectLst/>
                        </a:rPr>
                        <a:t>2</a:t>
                      </a:r>
                      <a:r>
                        <a:rPr lang="en-GB" sz="800">
                          <a:effectLst/>
                        </a:rPr>
                        <a:t> complete texture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619053120"/>
                  </a:ext>
                </a:extLst>
              </a:tr>
              <a:tr h="462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21-24</a:t>
                      </a:r>
                      <a:r>
                        <a:rPr lang="en-GB" sz="800" baseline="300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083224712"/>
                  </a:ext>
                </a:extLst>
              </a:tr>
              <a:tr h="462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32-33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723867477"/>
                  </a:ext>
                </a:extLst>
              </a:tr>
              <a:tr h="462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65-68</a:t>
                      </a:r>
                      <a:r>
                        <a:rPr lang="en-GB" sz="800" baseline="300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747741201"/>
                  </a:ext>
                </a:extLst>
              </a:tr>
              <a:tr h="462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80</a:t>
                      </a:r>
                      <a:r>
                        <a:rPr lang="en-GB" sz="800" baseline="30000">
                          <a:effectLst/>
                        </a:rPr>
                        <a:t>3</a:t>
                      </a:r>
                      <a:r>
                        <a:rPr lang="en-GB" sz="800">
                          <a:effectLst/>
                        </a:rPr>
                        <a:t>-85</a:t>
                      </a:r>
                      <a:r>
                        <a:rPr lang="en-GB" sz="800" baseline="300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81169661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50215C3-B1FA-48ED-9FB9-ACB58EAEF182}"/>
              </a:ext>
            </a:extLst>
          </p:cNvPr>
          <p:cNvSpPr/>
          <p:nvPr/>
        </p:nvSpPr>
        <p:spPr>
          <a:xfrm>
            <a:off x="1122362" y="383008"/>
            <a:ext cx="4572001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dirty="0"/>
              <a:t>Identify the compositional techniques in the following bars of the first movement of ‘Il </a:t>
            </a:r>
            <a:r>
              <a:rPr lang="en-GB" sz="1400" dirty="0" err="1"/>
              <a:t>gardellino</a:t>
            </a:r>
            <a:r>
              <a:rPr lang="en-GB" sz="1400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937709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AE6F5F9-5567-4F76-8697-2BB335B51354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23094118"/>
              </p:ext>
            </p:extLst>
          </p:nvPr>
        </p:nvGraphicFramePr>
        <p:xfrm>
          <a:off x="921124" y="685800"/>
          <a:ext cx="7668695" cy="4128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435">
                  <a:extLst>
                    <a:ext uri="{9D8B030D-6E8A-4147-A177-3AD203B41FA5}">
                      <a16:colId xmlns:a16="http://schemas.microsoft.com/office/drawing/2014/main" val="3796933209"/>
                    </a:ext>
                  </a:extLst>
                </a:gridCol>
                <a:gridCol w="6434260">
                  <a:extLst>
                    <a:ext uri="{9D8B030D-6E8A-4147-A177-3AD203B41FA5}">
                      <a16:colId xmlns:a16="http://schemas.microsoft.com/office/drawing/2014/main" val="3349515257"/>
                    </a:ext>
                  </a:extLst>
                </a:gridCol>
              </a:tblGrid>
              <a:tr h="268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bars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Compositional technique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894320702"/>
                  </a:ext>
                </a:extLst>
              </a:tr>
              <a:tr h="549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5-7 flute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sequence (the outlined chords follow the melody in moving from G major – f sharp minor – e minor)  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015063247"/>
                  </a:ext>
                </a:extLst>
              </a:tr>
              <a:tr h="1111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5-8</a:t>
                      </a:r>
                      <a:r>
                        <a:rPr lang="en-GB" sz="800" baseline="30000">
                          <a:effectLst/>
                        </a:rPr>
                        <a:t>2</a:t>
                      </a:r>
                      <a:r>
                        <a:rPr lang="en-GB" sz="800">
                          <a:effectLst/>
                        </a:rPr>
                        <a:t> complete texture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Harmonic sequence (D-G-C#-F#-B-E-A-D) I-IV-vii-iii-vi-ii-V-I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Note from b.6 this is also a circle of fifths, but the </a:t>
                      </a:r>
                      <a:r>
                        <a:rPr lang="en-GB" sz="800" dirty="0" err="1">
                          <a:effectLst/>
                        </a:rPr>
                        <a:t>tonicisations</a:t>
                      </a:r>
                      <a:r>
                        <a:rPr lang="en-GB" sz="800" dirty="0">
                          <a:effectLst/>
                        </a:rPr>
                        <a:t> are implied as the chordal third and fifth are missing from the texture in which a single line accompaniment is doubled at the octave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62241604"/>
                  </a:ext>
                </a:extLst>
              </a:tr>
              <a:tr h="549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21-24</a:t>
                      </a:r>
                      <a:r>
                        <a:rPr lang="en-GB" sz="800" baseline="300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Two-bar repetition. Although this looks like a sequence it isn’t as the interval pattern in the accompaniment is different  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473462878"/>
                  </a:ext>
                </a:extLst>
              </a:tr>
              <a:tr h="268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32-33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Melodic sequence bar 32, but this is a simple repetition in bar 33 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920498984"/>
                  </a:ext>
                </a:extLst>
              </a:tr>
              <a:tr h="549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65-68</a:t>
                      </a:r>
                      <a:r>
                        <a:rPr lang="en-GB" sz="800" baseline="300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Sequence in solo part but harmonic sequence is disrupted at 67 to modulate from B min back to tonic (D maj)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12116947"/>
                  </a:ext>
                </a:extLst>
              </a:tr>
              <a:tr h="830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80</a:t>
                      </a:r>
                      <a:r>
                        <a:rPr lang="en-GB" sz="800" baseline="30000">
                          <a:effectLst/>
                        </a:rPr>
                        <a:t>3</a:t>
                      </a:r>
                      <a:r>
                        <a:rPr lang="en-GB" sz="800">
                          <a:effectLst/>
                        </a:rPr>
                        <a:t>-85</a:t>
                      </a:r>
                      <a:r>
                        <a:rPr lang="en-GB" sz="800" baseline="300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Nested harmonic sequence around a circle of fifths (80</a:t>
                      </a:r>
                      <a:r>
                        <a:rPr lang="en-GB" sz="800" baseline="30000" dirty="0">
                          <a:effectLst/>
                        </a:rPr>
                        <a:t>3-</a:t>
                      </a:r>
                      <a:r>
                        <a:rPr lang="en-GB" sz="800" dirty="0">
                          <a:effectLst/>
                        </a:rPr>
                        <a:t>82</a:t>
                      </a:r>
                      <a:r>
                        <a:rPr lang="en-GB" sz="800" baseline="30000" dirty="0">
                          <a:effectLst/>
                        </a:rPr>
                        <a:t>2</a:t>
                      </a:r>
                      <a:r>
                        <a:rPr lang="en-GB" sz="800" dirty="0">
                          <a:effectLst/>
                        </a:rPr>
                        <a:t> pattern 82</a:t>
                      </a:r>
                      <a:r>
                        <a:rPr lang="en-GB" sz="800" baseline="30000" dirty="0">
                          <a:effectLst/>
                        </a:rPr>
                        <a:t>3</a:t>
                      </a:r>
                      <a:r>
                        <a:rPr lang="en-GB" sz="800" dirty="0">
                          <a:effectLst/>
                        </a:rPr>
                        <a:t>-83 sequence)  (E min- A </a:t>
                      </a:r>
                      <a:r>
                        <a:rPr lang="en-GB" sz="800" dirty="0" err="1">
                          <a:effectLst/>
                        </a:rPr>
                        <a:t>maj</a:t>
                      </a:r>
                      <a:r>
                        <a:rPr lang="en-GB" sz="800" dirty="0">
                          <a:effectLst/>
                        </a:rPr>
                        <a:t>-D </a:t>
                      </a:r>
                      <a:r>
                        <a:rPr lang="en-GB" sz="800" dirty="0" err="1">
                          <a:effectLst/>
                        </a:rPr>
                        <a:t>maj</a:t>
                      </a:r>
                      <a:r>
                        <a:rPr lang="en-GB" sz="800" dirty="0">
                          <a:effectLst/>
                        </a:rPr>
                        <a:t>-G </a:t>
                      </a:r>
                      <a:r>
                        <a:rPr lang="en-GB" sz="800" dirty="0" err="1">
                          <a:effectLst/>
                        </a:rPr>
                        <a:t>maj</a:t>
                      </a:r>
                      <a:r>
                        <a:rPr lang="en-GB" sz="800" dirty="0">
                          <a:effectLst/>
                        </a:rPr>
                        <a:t> / C# min-F# min-B min) final sequence to 85 is truncated to reach the tonic (E min-A </a:t>
                      </a:r>
                      <a:r>
                        <a:rPr lang="en-GB" sz="800" dirty="0" err="1">
                          <a:effectLst/>
                        </a:rPr>
                        <a:t>maj</a:t>
                      </a:r>
                      <a:r>
                        <a:rPr lang="en-GB" sz="800" dirty="0">
                          <a:effectLst/>
                        </a:rPr>
                        <a:t>-D </a:t>
                      </a:r>
                      <a:r>
                        <a:rPr lang="en-GB" sz="800" dirty="0" err="1">
                          <a:effectLst/>
                        </a:rPr>
                        <a:t>maj</a:t>
                      </a:r>
                      <a:r>
                        <a:rPr lang="en-GB" sz="800" dirty="0">
                          <a:effectLst/>
                        </a:rPr>
                        <a:t>)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555003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55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74321" y="2160000"/>
            <a:ext cx="8614700" cy="1495794"/>
          </a:xfrm>
        </p:spPr>
        <p:txBody>
          <a:bodyPr/>
          <a:lstStyle/>
          <a:p>
            <a:pPr algn="ctr"/>
            <a:r>
              <a:rPr lang="en-US" dirty="0"/>
              <a:t>For more information on Music at </a:t>
            </a:r>
            <a:br>
              <a:rPr lang="en-US" dirty="0"/>
            </a:br>
            <a:r>
              <a:rPr lang="en-US" dirty="0"/>
              <a:t>The Open University, visit</a:t>
            </a:r>
            <a:br>
              <a:rPr lang="en-US" dirty="0"/>
            </a:br>
            <a:r>
              <a:rPr lang="en-US" dirty="0">
                <a:hlinkClick r:id="rId2"/>
              </a:rPr>
              <a:t>fass.open.ac.uk/music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65362"/>
      </p:ext>
    </p:extLst>
  </p:cSld>
  <p:clrMapOvr>
    <a:masterClrMapping/>
  </p:clrMapOvr>
</p:sld>
</file>

<file path=ppt/theme/theme1.xml><?xml version="1.0" encoding="utf-8"?>
<a:theme xmlns:a="http://schemas.openxmlformats.org/drawingml/2006/main" name="OU Title">
  <a:themeElements>
    <a:clrScheme name="OU Theme Colours">
      <a:dk1>
        <a:srgbClr val="000000"/>
      </a:dk1>
      <a:lt1>
        <a:srgbClr val="FFFFFF"/>
      </a:lt1>
      <a:dk2>
        <a:srgbClr val="A7A9AC"/>
      </a:dk2>
      <a:lt2>
        <a:srgbClr val="CCCCCC"/>
      </a:lt2>
      <a:accent1>
        <a:srgbClr val="1D499B"/>
      </a:accent1>
      <a:accent2>
        <a:srgbClr val="F26522"/>
      </a:accent2>
      <a:accent3>
        <a:srgbClr val="ED2891"/>
      </a:accent3>
      <a:accent4>
        <a:srgbClr val="00B7B2"/>
      </a:accent4>
      <a:accent5>
        <a:srgbClr val="A7A9AC"/>
      </a:accent5>
      <a:accent6>
        <a:srgbClr val="000000"/>
      </a:accent6>
      <a:hlink>
        <a:srgbClr val="5490D0"/>
      </a:hlink>
      <a:folHlink>
        <a:srgbClr val="716FB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 algn="l"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73262_OU_Presentation_Template_WIDE_UK.pptx" id="{0D03CF9A-D069-4DB5-98CC-BA9287862A76}" vid="{EF1B13A4-813D-44E3-93C5-C503883F126B}"/>
    </a:ext>
  </a:extLst>
</a:theme>
</file>

<file path=ppt/theme/theme2.xml><?xml version="1.0" encoding="utf-8"?>
<a:theme xmlns:a="http://schemas.openxmlformats.org/drawingml/2006/main" name="OU Section">
  <a:themeElements>
    <a:clrScheme name="OU Theme Colours">
      <a:dk1>
        <a:srgbClr val="000000"/>
      </a:dk1>
      <a:lt1>
        <a:srgbClr val="FFFFFF"/>
      </a:lt1>
      <a:dk2>
        <a:srgbClr val="A7A9AC"/>
      </a:dk2>
      <a:lt2>
        <a:srgbClr val="CCCCCC"/>
      </a:lt2>
      <a:accent1>
        <a:srgbClr val="1D499B"/>
      </a:accent1>
      <a:accent2>
        <a:srgbClr val="F26522"/>
      </a:accent2>
      <a:accent3>
        <a:srgbClr val="ED2891"/>
      </a:accent3>
      <a:accent4>
        <a:srgbClr val="00B7B2"/>
      </a:accent4>
      <a:accent5>
        <a:srgbClr val="A7A9AC"/>
      </a:accent5>
      <a:accent6>
        <a:srgbClr val="000000"/>
      </a:accent6>
      <a:hlink>
        <a:srgbClr val="5490D0"/>
      </a:hlink>
      <a:folHlink>
        <a:srgbClr val="716FB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262_OU_Presentation_Template_WIDE_UK.pptx" id="{0D03CF9A-D069-4DB5-98CC-BA9287862A76}" vid="{07C1CE78-EE35-498E-9E2C-57BA0D26E199}"/>
    </a:ext>
  </a:extLst>
</a:theme>
</file>

<file path=ppt/theme/theme3.xml><?xml version="1.0" encoding="utf-8"?>
<a:theme xmlns:a="http://schemas.openxmlformats.org/drawingml/2006/main" name="OU Layouts">
  <a:themeElements>
    <a:clrScheme name="OU Theme Colours">
      <a:dk1>
        <a:srgbClr val="000000"/>
      </a:dk1>
      <a:lt1>
        <a:srgbClr val="FFFFFF"/>
      </a:lt1>
      <a:dk2>
        <a:srgbClr val="A7A9AC"/>
      </a:dk2>
      <a:lt2>
        <a:srgbClr val="CCCCCC"/>
      </a:lt2>
      <a:accent1>
        <a:srgbClr val="1D499B"/>
      </a:accent1>
      <a:accent2>
        <a:srgbClr val="F26522"/>
      </a:accent2>
      <a:accent3>
        <a:srgbClr val="ED2891"/>
      </a:accent3>
      <a:accent4>
        <a:srgbClr val="00B7B2"/>
      </a:accent4>
      <a:accent5>
        <a:srgbClr val="A7A9AC"/>
      </a:accent5>
      <a:accent6>
        <a:srgbClr val="000000"/>
      </a:accent6>
      <a:hlink>
        <a:srgbClr val="5490D0"/>
      </a:hlink>
      <a:folHlink>
        <a:srgbClr val="716FB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73262_OU_Presentation_Template_WIDE_UK.pptx" id="{0D03CF9A-D069-4DB5-98CC-BA9287862A76}" vid="{F0F73387-2611-4D57-B067-6DE4A4C30FF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226EA64481C040A1FE7E8F6959F50F" ma:contentTypeVersion="13" ma:contentTypeDescription="Create a new document." ma:contentTypeScope="" ma:versionID="62068314499ff58fae44d6ab527def17">
  <xsd:schema xmlns:xsd="http://www.w3.org/2001/XMLSchema" xmlns:xs="http://www.w3.org/2001/XMLSchema" xmlns:p="http://schemas.microsoft.com/office/2006/metadata/properties" xmlns:ns3="66faaa41-a150-45c6-8224-a9a307be60d1" xmlns:ns4="ed9d2163-4fb3-4947-8bfd-454e8e6d4998" targetNamespace="http://schemas.microsoft.com/office/2006/metadata/properties" ma:root="true" ma:fieldsID="cbc5d148292cbfb009c08fadc11d0081" ns3:_="" ns4:_="">
    <xsd:import namespace="66faaa41-a150-45c6-8224-a9a307be60d1"/>
    <xsd:import namespace="ed9d2163-4fb3-4947-8bfd-454e8e6d499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aaa41-a150-45c6-8224-a9a307be60d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d2163-4fb3-4947-8bfd-454e8e6d49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B81D91-009E-4B5C-9D6B-EC59513899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faaa41-a150-45c6-8224-a9a307be60d1"/>
    <ds:schemaRef ds:uri="ed9d2163-4fb3-4947-8bfd-454e8e6d49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87F02D-6F0F-4402-9B25-97926AB141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BBC079-F5B2-4E0A-A620-BF47E9562EE3}">
  <ds:schemaRefs>
    <ds:schemaRef ds:uri="http://purl.org/dc/elements/1.1/"/>
    <ds:schemaRef ds:uri="http://schemas.microsoft.com/office/2006/metadata/properties"/>
    <ds:schemaRef ds:uri="ed9d2163-4fb3-4947-8bfd-454e8e6d4998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66faaa41-a150-45c6-8224-a9a307be60d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OU_STANDARD_WIDE</Template>
  <TotalTime>62</TotalTime>
  <Words>371</Words>
  <Application>Microsoft Office PowerPoint</Application>
  <PresentationFormat>On-screen Show (16:9)</PresentationFormat>
  <Paragraphs>55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OU Title</vt:lpstr>
      <vt:lpstr>OU Section</vt:lpstr>
      <vt:lpstr>OU Layouts</vt:lpstr>
      <vt:lpstr>Vivaldi: ‘Il gardellino’ and the concerto in Venic</vt:lpstr>
      <vt:lpstr>PowerPoint Presentation</vt:lpstr>
      <vt:lpstr>Ritornello Structure</vt:lpstr>
      <vt:lpstr>Ritornello Structure</vt:lpstr>
      <vt:lpstr>Compositional techniques</vt:lpstr>
      <vt:lpstr>PowerPoint Presentation</vt:lpstr>
      <vt:lpstr>PowerPoint Presentation</vt:lpstr>
      <vt:lpstr>For more information on Music at  The Open University, visit fass.open.ac.uk/music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PIETERSZOON SWEELINCK</dc:title>
  <dc:creator>M.V.Clarke</dc:creator>
  <cp:lastModifiedBy>Naomi.Barker</cp:lastModifiedBy>
  <cp:revision>7</cp:revision>
  <dcterms:created xsi:type="dcterms:W3CDTF">2020-10-22T12:33:28Z</dcterms:created>
  <dcterms:modified xsi:type="dcterms:W3CDTF">2021-02-17T09:54:24Z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0x010100A7226EA64481C040A1FE7E8F6959F50F</vt:lpwstr>
  </property>
</Properties>
</file>