
<file path=[Content_Types].xml><?xml version="1.0" encoding="utf-8"?>
<Types xmlns="http://schemas.openxmlformats.org/package/2006/content-types">
  <Default Extension="axd" ContentType="image/j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theme/theme1.xml" ContentType="application/vnd.openxmlformats-officedocument.theme+xml"/>
  <Override PartName="/ppt/notesMasters/notesMaster1.xml" ContentType="application/vnd.openxmlformats-officedocument.presentationml.notesMaster+xml"/>
  <Override PartName="/ppt/theme/theme2.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sldIdLst>
    <p:sldId id="308" r:id="rId2"/>
    <p:sldId id="293" r:id="rId3"/>
    <p:sldId id="285" r:id="rId4"/>
    <p:sldId id="284" r:id="rId5"/>
    <p:sldId id="309"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openxmlformats.org/officeDocument/2006/relationships/customXml" Target="../customXml/item2.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customXml" Target="../customXml/item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 Id="rId14"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26FE1-7F78-40A3-9577-9475AA7849CE}" type="datetimeFigureOut">
              <a:rPr lang="en-GB" smtClean="0"/>
              <a:t>11/06/2021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D83D15-AD61-47AA-A1D6-9731C00AF913}" type="slidenum">
              <a:rPr lang="en-GB" smtClean="0"/>
              <a:t>‹#›</a:t>
            </a:fld>
            <a:endParaRPr lang="en-GB"/>
          </a:p>
        </p:txBody>
      </p:sp>
    </p:spTree>
    <p:extLst>
      <p:ext uri="{BB962C8B-B14F-4D97-AF65-F5344CB8AC3E}">
        <p14:creationId xmlns:p14="http://schemas.microsoft.com/office/powerpoint/2010/main" val="19107962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Also in 2019, the </a:t>
            </a:r>
            <a:r>
              <a:rPr lang="en-GB" b="1" dirty="0"/>
              <a:t>University of Sanctuary sub-group </a:t>
            </a:r>
            <a:r>
              <a:rPr lang="en-GB" dirty="0"/>
              <a:t>was formed. This team, comprising academic and administrative staff from across the university, with formal terms of reference and identified meetings, is now a recognised sub-group of the University’s Equality and Diversity Steering Group (EDSG) which reports directly to the University’s Academic Board. This development has meant that issues surrounding access to university and support for forced migrant students are now </a:t>
            </a:r>
            <a:r>
              <a:rPr lang="en-GB" b="1" dirty="0"/>
              <a:t>embedded within the University’s formal reporting structure</a:t>
            </a:r>
            <a:r>
              <a:rPr lang="en-GB" dirty="0"/>
              <a:t>. Forced migrant students, in effect, have a voice.</a:t>
            </a:r>
          </a:p>
        </p:txBody>
      </p:sp>
      <p:sp>
        <p:nvSpPr>
          <p:cNvPr id="4" name="Slide Number Placeholder 3"/>
          <p:cNvSpPr>
            <a:spLocks noGrp="1"/>
          </p:cNvSpPr>
          <p:nvPr>
            <p:ph type="sldNum" sz="quarter" idx="5"/>
          </p:nvPr>
        </p:nvSpPr>
        <p:spPr/>
        <p:txBody>
          <a:bodyPr/>
          <a:lstStyle/>
          <a:p>
            <a:fld id="{A0DA2037-C92A-466A-8DEA-74279CFA8C29}" type="slidenum">
              <a:rPr lang="en-GB" smtClean="0"/>
              <a:t>3</a:t>
            </a:fld>
            <a:endParaRPr lang="en-GB"/>
          </a:p>
        </p:txBody>
      </p:sp>
    </p:spTree>
    <p:extLst>
      <p:ext uri="{BB962C8B-B14F-4D97-AF65-F5344CB8AC3E}">
        <p14:creationId xmlns:p14="http://schemas.microsoft.com/office/powerpoint/2010/main" val="190566907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University of Sanctuary Action Plan – that sets out actions which relate to the sort of areas laid out in WG Refugee and AS plan and also the recommendations made by the University of Sanctuary awarding committee. As a reminder these include issues such as promoting access to HE on all courses and awards, ensuring support mechanisms are in place for this vulnerable group, and collaborating where possible to ensure the widening of access.</a:t>
            </a:r>
          </a:p>
          <a:p>
            <a:r>
              <a:rPr lang="en-GB" dirty="0"/>
              <a:t>Action points include</a:t>
            </a:r>
          </a:p>
          <a:p>
            <a:r>
              <a:rPr lang="en-GB" dirty="0"/>
              <a:t>Staff Training – PAC</a:t>
            </a:r>
          </a:p>
          <a:p>
            <a:r>
              <a:rPr lang="en-GB" dirty="0"/>
              <a:t>STAR society reinvigorated</a:t>
            </a:r>
          </a:p>
          <a:p>
            <a:r>
              <a:rPr lang="en-GB" dirty="0"/>
              <a:t>Introduction of mentoring / buddying system</a:t>
            </a:r>
          </a:p>
          <a:p>
            <a:r>
              <a:rPr lang="en-GB" dirty="0"/>
              <a:t>Refugee Week educational activities</a:t>
            </a:r>
          </a:p>
          <a:p>
            <a:r>
              <a:rPr lang="en-GB" dirty="0"/>
              <a:t>Staff Community of expertise research group on migration and displacement</a:t>
            </a:r>
          </a:p>
          <a:p>
            <a:endParaRPr lang="en-GB" dirty="0"/>
          </a:p>
        </p:txBody>
      </p:sp>
      <p:sp>
        <p:nvSpPr>
          <p:cNvPr id="4" name="Slide Number Placeholder 3"/>
          <p:cNvSpPr>
            <a:spLocks noGrp="1"/>
          </p:cNvSpPr>
          <p:nvPr>
            <p:ph type="sldNum" sz="quarter" idx="5"/>
          </p:nvPr>
        </p:nvSpPr>
        <p:spPr/>
        <p:txBody>
          <a:bodyPr/>
          <a:lstStyle/>
          <a:p>
            <a:fld id="{EF207F44-004F-46DD-B002-9813A9FDC043}" type="slidenum">
              <a:rPr lang="en-GB" smtClean="0"/>
              <a:t>4</a:t>
            </a:fld>
            <a:endParaRPr lang="en-GB"/>
          </a:p>
        </p:txBody>
      </p:sp>
    </p:spTree>
    <p:extLst>
      <p:ext uri="{BB962C8B-B14F-4D97-AF65-F5344CB8AC3E}">
        <p14:creationId xmlns:p14="http://schemas.microsoft.com/office/powerpoint/2010/main" val="15814715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CF9637-BA85-4B33-A790-ADAE294296BE}"/>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007FCD-FD20-437A-9556-910DC6F8B8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1FBD551-E232-4780-AE50-FB5125076EC4}"/>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5" name="Footer Placeholder 4">
            <a:extLst>
              <a:ext uri="{FF2B5EF4-FFF2-40B4-BE49-F238E27FC236}">
                <a16:creationId xmlns:a16="http://schemas.microsoft.com/office/drawing/2014/main" id="{5ACC9C4B-F588-4D8A-957C-DC1ACC807E8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565CDB0-3A14-4A48-9358-94809957B936}"/>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4000024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C9E440-95BF-4949-8453-E2EF5456151E}"/>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2C463E8-3DE7-45EB-ADE2-D62E323198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7F86D14-CB04-431E-BA89-CFFF0AF3AAB5}"/>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5" name="Footer Placeholder 4">
            <a:extLst>
              <a:ext uri="{FF2B5EF4-FFF2-40B4-BE49-F238E27FC236}">
                <a16:creationId xmlns:a16="http://schemas.microsoft.com/office/drawing/2014/main" id="{0A5F623F-0B51-41B4-9664-43A6B7FDC44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9380A-418C-4E24-96EE-CCF163D33DA4}"/>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17299177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89282A1-6FB9-47E3-BEE6-A657040DD8E5}"/>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2296C7D-2C66-404F-A289-B047B98392D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5BC584F-9B6D-4131-BC49-5F976A3B1A5E}"/>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5" name="Footer Placeholder 4">
            <a:extLst>
              <a:ext uri="{FF2B5EF4-FFF2-40B4-BE49-F238E27FC236}">
                <a16:creationId xmlns:a16="http://schemas.microsoft.com/office/drawing/2014/main" id="{C55CAF30-4E23-4123-8559-E14C874CCE1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152743B-67AB-4B95-8517-ECB4D6CFA06B}"/>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21211465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F1755D-4880-453C-A2E4-6FE2E73FCC0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B63BCBF-2884-4079-BB55-FBE3CB40BA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C1D3BF8-07D2-4B80-AF2B-BEA2EE614B3F}"/>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5" name="Footer Placeholder 4">
            <a:extLst>
              <a:ext uri="{FF2B5EF4-FFF2-40B4-BE49-F238E27FC236}">
                <a16:creationId xmlns:a16="http://schemas.microsoft.com/office/drawing/2014/main" id="{771CA3E1-8EFA-417F-A0D9-4F96CDD91E0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B9C21D4-4029-4D73-A235-D7CBB09B723A}"/>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9662137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66F84-2097-418A-ADD9-9D65BFCE03C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E6B3686B-9625-4CDF-A8B5-BD54D6554E3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6F41ED-835C-4F8A-BA7D-7ABA2E941A73}"/>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5" name="Footer Placeholder 4">
            <a:extLst>
              <a:ext uri="{FF2B5EF4-FFF2-40B4-BE49-F238E27FC236}">
                <a16:creationId xmlns:a16="http://schemas.microsoft.com/office/drawing/2014/main" id="{BA9F3C9D-38A7-4A88-B3F7-039AD846CC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DA3B33E-2F3B-4C85-B0C2-2A83F6601DBE}"/>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20590380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832988-6727-46EB-987C-F9AD17354D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6434B34-5260-40FE-BE69-9B50655B29A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1119C80-90D9-4844-AFEB-DD12B9F00C2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532F285-7BF8-4383-857F-BF1C84E6B453}"/>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6" name="Footer Placeholder 5">
            <a:extLst>
              <a:ext uri="{FF2B5EF4-FFF2-40B4-BE49-F238E27FC236}">
                <a16:creationId xmlns:a16="http://schemas.microsoft.com/office/drawing/2014/main" id="{66FB177C-F1F3-4D96-8B62-0FDCE5CFE21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6CA2E1B-3DD7-4EB9-92A4-FD448300E215}"/>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294431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893BD2-CE0A-4CC9-94D3-796D53C91C4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4649F7C-9DB3-4C54-9431-4F06816101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1B54750-73CF-4980-8A7C-3DF95600FE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13AC197-6B4F-46CB-948B-00D9297CE3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C42DD45-E65F-4D37-8AF0-E8240DEA991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283E376-634C-43E0-99C3-4ABC89D59647}"/>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8" name="Footer Placeholder 7">
            <a:extLst>
              <a:ext uri="{FF2B5EF4-FFF2-40B4-BE49-F238E27FC236}">
                <a16:creationId xmlns:a16="http://schemas.microsoft.com/office/drawing/2014/main" id="{A693D37E-578D-45B0-803F-D463582A6E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6D34C4E3-4C38-404E-96DF-03CCD89F154B}"/>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18627821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7A198-253C-4050-9821-1D0DACEE282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D7FF6AD7-1277-4249-BB58-422254DDF39C}"/>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4" name="Footer Placeholder 3">
            <a:extLst>
              <a:ext uri="{FF2B5EF4-FFF2-40B4-BE49-F238E27FC236}">
                <a16:creationId xmlns:a16="http://schemas.microsoft.com/office/drawing/2014/main" id="{BD39388D-98CE-4D9D-9E5E-2E4C206AD9F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9E9DA8F6-0130-404C-92D1-7D795DC12D82}"/>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461064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B7D1835-F9F3-4A0E-B00C-A241B8DE9A17}"/>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3" name="Footer Placeholder 2">
            <a:extLst>
              <a:ext uri="{FF2B5EF4-FFF2-40B4-BE49-F238E27FC236}">
                <a16:creationId xmlns:a16="http://schemas.microsoft.com/office/drawing/2014/main" id="{AF9395F0-7635-4DB3-9245-327298070BF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7BDB045-214A-4C87-A50D-3A371ADC2440}"/>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5211703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CA6288-3191-4CD6-AE90-D587D5AA38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9EC8F3-4494-4867-B99B-D42385D18BF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3C97213-2A7F-4E2F-92FB-4568D6D5453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186A896-AF1B-4D78-9EC2-2D7A4D59C4B5}"/>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6" name="Footer Placeholder 5">
            <a:extLst>
              <a:ext uri="{FF2B5EF4-FFF2-40B4-BE49-F238E27FC236}">
                <a16:creationId xmlns:a16="http://schemas.microsoft.com/office/drawing/2014/main" id="{076E74E3-AC80-4DC0-A103-BB812087936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6FC2D59-16C8-4E7B-AB99-90FD219CDDE4}"/>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30568516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71CFB3-FF30-43E6-B2A4-FD690EE6CFC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0C5EFA15-8E4A-4695-868B-CD54C49E8D7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035A14A-28FC-4200-80E0-161BB32D166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84DE8B6-FDDB-4886-9876-F909B42C46BF}"/>
              </a:ext>
            </a:extLst>
          </p:cNvPr>
          <p:cNvSpPr>
            <a:spLocks noGrp="1"/>
          </p:cNvSpPr>
          <p:nvPr>
            <p:ph type="dt" sz="half" idx="10"/>
          </p:nvPr>
        </p:nvSpPr>
        <p:spPr/>
        <p:txBody>
          <a:bodyPr/>
          <a:lstStyle/>
          <a:p>
            <a:fld id="{3F903D0A-D769-4081-8013-7504B4391C0D}" type="datetimeFigureOut">
              <a:rPr lang="en-GB" smtClean="0"/>
              <a:t>11/06/2021</a:t>
            </a:fld>
            <a:endParaRPr lang="en-GB"/>
          </a:p>
        </p:txBody>
      </p:sp>
      <p:sp>
        <p:nvSpPr>
          <p:cNvPr id="6" name="Footer Placeholder 5">
            <a:extLst>
              <a:ext uri="{FF2B5EF4-FFF2-40B4-BE49-F238E27FC236}">
                <a16:creationId xmlns:a16="http://schemas.microsoft.com/office/drawing/2014/main" id="{AC708438-DB16-4D65-821D-0C575A0C29A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0A411AB-FCEB-4FF4-9418-2AB62219B333}"/>
              </a:ext>
            </a:extLst>
          </p:cNvPr>
          <p:cNvSpPr>
            <a:spLocks noGrp="1"/>
          </p:cNvSpPr>
          <p:nvPr>
            <p:ph type="sldNum" sz="quarter" idx="12"/>
          </p:nvPr>
        </p:nvSpPr>
        <p:spPr/>
        <p:txBody>
          <a:bodyPr/>
          <a:lstStyle/>
          <a:p>
            <a:fld id="{9DFE5234-D42A-4026-A598-C33EB941E77A}" type="slidenum">
              <a:rPr lang="en-GB" smtClean="0"/>
              <a:t>‹#›</a:t>
            </a:fld>
            <a:endParaRPr lang="en-GB"/>
          </a:p>
        </p:txBody>
      </p:sp>
    </p:spTree>
    <p:extLst>
      <p:ext uri="{BB962C8B-B14F-4D97-AF65-F5344CB8AC3E}">
        <p14:creationId xmlns:p14="http://schemas.microsoft.com/office/powerpoint/2010/main" val="11747942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ECE7B2-5E54-4549-8F21-F5253A8FE12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591908F-A6E3-43DD-BD42-7DB1170B434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44930E7-CD4E-4623-9008-7A7725A379C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903D0A-D769-4081-8013-7504B4391C0D}" type="datetimeFigureOut">
              <a:rPr lang="en-GB" smtClean="0"/>
              <a:t>11/06/2021</a:t>
            </a:fld>
            <a:endParaRPr lang="en-GB"/>
          </a:p>
        </p:txBody>
      </p:sp>
      <p:sp>
        <p:nvSpPr>
          <p:cNvPr id="5" name="Footer Placeholder 4">
            <a:extLst>
              <a:ext uri="{FF2B5EF4-FFF2-40B4-BE49-F238E27FC236}">
                <a16:creationId xmlns:a16="http://schemas.microsoft.com/office/drawing/2014/main" id="{DA898076-7FF0-4E3D-9689-949A7716B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B70E1B4-1C21-4590-B129-F037AE43335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DFE5234-D42A-4026-A598-C33EB941E77A}" type="slidenum">
              <a:rPr lang="en-GB" smtClean="0"/>
              <a:t>‹#›</a:t>
            </a:fld>
            <a:endParaRPr lang="en-GB"/>
          </a:p>
        </p:txBody>
      </p:sp>
    </p:spTree>
    <p:extLst>
      <p:ext uri="{BB962C8B-B14F-4D97-AF65-F5344CB8AC3E}">
        <p14:creationId xmlns:p14="http://schemas.microsoft.com/office/powerpoint/2010/main" val="23539687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howellslegal.co.uk/news/post/Howells-Teams-Up-With-the-University-of-South-Wales.aspx" TargetMode="External"/><Relationship Id="rId2" Type="http://schemas.openxmlformats.org/officeDocument/2006/relationships/image" Target="../media/image1.axd"/><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hyperlink" Target="https://secure.thebiggive.org.uk/charity/view/6530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axd"/><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hyperlink" Target="http://www.howellslegal.co.uk/news/post/Howells-Teams-Up-With-the-University-of-South-Wales.aspx" TargetMode="Externa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E28A8BF-9F22-4CCA-8B18-88889B70030D}"/>
              </a:ext>
            </a:extLst>
          </p:cNvPr>
          <p:cNvSpPr>
            <a:spLocks noGrp="1"/>
          </p:cNvSpPr>
          <p:nvPr>
            <p:ph type="ctrTitle"/>
          </p:nvPr>
        </p:nvSpPr>
        <p:spPr>
          <a:xfrm>
            <a:off x="638881" y="457200"/>
            <a:ext cx="10909640" cy="1368614"/>
          </a:xfrm>
        </p:spPr>
        <p:txBody>
          <a:bodyPr anchor="ctr">
            <a:normAutofit/>
          </a:bodyPr>
          <a:lstStyle/>
          <a:p>
            <a:r>
              <a:rPr lang="en-GB" sz="4600">
                <a:latin typeface="inherit"/>
              </a:rPr>
              <a:t>Widening access as a University of Sanctuary</a:t>
            </a:r>
            <a:br>
              <a:rPr lang="en-GB" sz="4600" b="0" i="0">
                <a:effectLst/>
                <a:latin typeface="Ubuntu"/>
              </a:rPr>
            </a:br>
            <a:endParaRPr lang="en-GB" sz="4600"/>
          </a:p>
        </p:txBody>
      </p:sp>
      <p:sp>
        <p:nvSpPr>
          <p:cNvPr id="3" name="Subtitle 2">
            <a:extLst>
              <a:ext uri="{FF2B5EF4-FFF2-40B4-BE49-F238E27FC236}">
                <a16:creationId xmlns:a16="http://schemas.microsoft.com/office/drawing/2014/main" id="{AC033B9C-254D-4BEF-9DBB-1DDA7557C1D7}"/>
              </a:ext>
            </a:extLst>
          </p:cNvPr>
          <p:cNvSpPr>
            <a:spLocks noGrp="1"/>
          </p:cNvSpPr>
          <p:nvPr>
            <p:ph type="subTitle" idx="1"/>
          </p:nvPr>
        </p:nvSpPr>
        <p:spPr>
          <a:xfrm>
            <a:off x="638881" y="1922561"/>
            <a:ext cx="10909643" cy="552659"/>
          </a:xfrm>
        </p:spPr>
        <p:txBody>
          <a:bodyPr anchor="ctr">
            <a:normAutofit/>
          </a:bodyPr>
          <a:lstStyle/>
          <a:p>
            <a:r>
              <a:rPr lang="en-GB" dirty="0"/>
              <a:t>Supporting those seeking sanctuary in Wales</a:t>
            </a:r>
          </a:p>
        </p:txBody>
      </p:sp>
      <p:sp>
        <p:nvSpPr>
          <p:cNvPr id="16"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Howells Teams Up With the University of South Wales">
            <a:extLst>
              <a:ext uri="{FF2B5EF4-FFF2-40B4-BE49-F238E27FC236}">
                <a16:creationId xmlns:a16="http://schemas.microsoft.com/office/drawing/2014/main" id="{7DC2FA6A-04DD-474C-9E3A-4F5F468AA78E}"/>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l="3061" r="5524" b="3"/>
          <a:stretch/>
        </p:blipFill>
        <p:spPr>
          <a:xfrm>
            <a:off x="1516168" y="2642616"/>
            <a:ext cx="3222159" cy="3605784"/>
          </a:xfrm>
          <a:prstGeom prst="rect">
            <a:avLst/>
          </a:prstGeom>
        </p:spPr>
      </p:pic>
      <p:pic>
        <p:nvPicPr>
          <p:cNvPr id="9" name="Picture 8">
            <a:extLst>
              <a:ext uri="{FF2B5EF4-FFF2-40B4-BE49-F238E27FC236}">
                <a16:creationId xmlns:a16="http://schemas.microsoft.com/office/drawing/2014/main" id="{45178A6C-E591-49D9-B365-1671E161D4CC}"/>
              </a:ext>
            </a:extLst>
          </p:cNvPr>
          <p:cNvPicPr/>
          <p:nvPr/>
        </p:nvPicPr>
        <p:blipFill>
          <a:blip r:embed="rId4" cstate="print">
            <a:extLst>
              <a:ext uri="{28A0092B-C50C-407E-A947-70E740481C1C}">
                <a14:useLocalDpi xmlns:a14="http://schemas.microsoft.com/office/drawing/2010/main" val="0"/>
              </a:ext>
            </a:extLst>
          </a:blip>
          <a:stretch>
            <a:fillRect/>
          </a:stretch>
        </p:blipFill>
        <p:spPr bwMode="auto">
          <a:xfrm>
            <a:off x="6254496" y="3441931"/>
            <a:ext cx="5614416" cy="2007154"/>
          </a:xfrm>
          <a:prstGeom prst="rect">
            <a:avLst/>
          </a:prstGeom>
          <a:noFill/>
        </p:spPr>
      </p:pic>
    </p:spTree>
    <p:extLst>
      <p:ext uri="{BB962C8B-B14F-4D97-AF65-F5344CB8AC3E}">
        <p14:creationId xmlns:p14="http://schemas.microsoft.com/office/powerpoint/2010/main" val="555679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4" name="Rectangle 140">
            <a:extLst>
              <a:ext uri="{FF2B5EF4-FFF2-40B4-BE49-F238E27FC236}">
                <a16:creationId xmlns:a16="http://schemas.microsoft.com/office/drawing/2014/main" id="{5EBC18B6-E5C3-4AD1-97A4-E6A3477A0B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046FF5-7972-41CA-BBBC-BD956E9EF713}"/>
              </a:ext>
            </a:extLst>
          </p:cNvPr>
          <p:cNvSpPr>
            <a:spLocks noGrp="1"/>
          </p:cNvSpPr>
          <p:nvPr>
            <p:ph type="title"/>
          </p:nvPr>
        </p:nvSpPr>
        <p:spPr>
          <a:xfrm>
            <a:off x="612648" y="1078992"/>
            <a:ext cx="6272784" cy="1545336"/>
          </a:xfrm>
        </p:spPr>
        <p:txBody>
          <a:bodyPr anchor="b">
            <a:normAutofit/>
          </a:bodyPr>
          <a:lstStyle/>
          <a:p>
            <a:r>
              <a:rPr lang="en-GB" sz="5200"/>
              <a:t> A Nation of Sanctuary</a:t>
            </a:r>
          </a:p>
        </p:txBody>
      </p:sp>
      <p:sp>
        <p:nvSpPr>
          <p:cNvPr id="1035" name="Rectangle 142">
            <a:extLst>
              <a:ext uri="{FF2B5EF4-FFF2-40B4-BE49-F238E27FC236}">
                <a16:creationId xmlns:a16="http://schemas.microsoft.com/office/drawing/2014/main" id="{136A4AB6-B72B-4CC6-ADCF-BE807B6C3D7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50392" y="363389"/>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0" name="Picture 6" descr="Image result for penally asylum seekers">
            <a:extLst>
              <a:ext uri="{FF2B5EF4-FFF2-40B4-BE49-F238E27FC236}">
                <a16:creationId xmlns:a16="http://schemas.microsoft.com/office/drawing/2014/main" id="{A5781930-58C1-4D8C-BECD-C806CD3DBF8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7222" r="-2" b="12434"/>
          <a:stretch/>
        </p:blipFill>
        <p:spPr bwMode="auto">
          <a:xfrm>
            <a:off x="7684008" y="1"/>
            <a:ext cx="4507992" cy="2240280"/>
          </a:xfrm>
          <a:prstGeom prst="rect">
            <a:avLst/>
          </a:prstGeom>
          <a:noFill/>
          <a:extLst>
            <a:ext uri="{909E8E84-426E-40DD-AFC4-6F175D3DCCD1}">
              <a14:hiddenFill xmlns:a14="http://schemas.microsoft.com/office/drawing/2010/main">
                <a:solidFill>
                  <a:srgbClr val="FFFFFF"/>
                </a:solidFill>
              </a14:hiddenFill>
            </a:ext>
          </a:extLst>
        </p:spPr>
      </p:pic>
      <p:sp>
        <p:nvSpPr>
          <p:cNvPr id="1036" name="Rectangle 144">
            <a:extLst>
              <a:ext uri="{FF2B5EF4-FFF2-40B4-BE49-F238E27FC236}">
                <a16:creationId xmlns:a16="http://schemas.microsoft.com/office/drawing/2014/main" id="{B35D540D-9486-4236-952A-F72DC52D79B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1792" y="2935541"/>
            <a:ext cx="621792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2B3B23FF-CB35-42BF-9FA4-43E02F59A7F5}"/>
              </a:ext>
            </a:extLst>
          </p:cNvPr>
          <p:cNvSpPr>
            <a:spLocks noGrp="1"/>
          </p:cNvSpPr>
          <p:nvPr>
            <p:ph idx="1"/>
          </p:nvPr>
        </p:nvSpPr>
        <p:spPr>
          <a:xfrm>
            <a:off x="612648" y="3355848"/>
            <a:ext cx="6272784" cy="2825496"/>
          </a:xfrm>
        </p:spPr>
        <p:txBody>
          <a:bodyPr>
            <a:normAutofit/>
          </a:bodyPr>
          <a:lstStyle/>
          <a:p>
            <a:pPr marL="0" indent="0">
              <a:buNone/>
            </a:pPr>
            <a:r>
              <a:rPr lang="en-GB" sz="2200" b="0" i="0" dirty="0">
                <a:effectLst/>
              </a:rPr>
              <a:t>“</a:t>
            </a:r>
            <a:r>
              <a:rPr lang="en-GB" sz="2200" b="0" i="1" dirty="0">
                <a:effectLst/>
              </a:rPr>
              <a:t>The decision to use the Penally camp has undermined our ability to implement an effective migrant integration policy, as set out in our Nation of Sanctuary plan.</a:t>
            </a:r>
            <a:r>
              <a:rPr lang="en-GB" sz="2200" b="0" i="0" dirty="0">
                <a:effectLst/>
              </a:rPr>
              <a:t>”</a:t>
            </a:r>
          </a:p>
          <a:p>
            <a:pPr marL="0" indent="0">
              <a:buNone/>
            </a:pPr>
            <a:endParaRPr lang="en-GB" sz="2200" b="0" i="0" dirty="0">
              <a:effectLst/>
              <a:latin typeface="Arial" panose="020B0604020202020204" pitchFamily="34" charset="0"/>
            </a:endParaRPr>
          </a:p>
          <a:p>
            <a:pPr marL="0" indent="0">
              <a:buNone/>
            </a:pPr>
            <a:r>
              <a:rPr lang="en-GB" sz="2200" dirty="0">
                <a:latin typeface="+mj-lt"/>
              </a:rPr>
              <a:t>Welsh Government 2021</a:t>
            </a:r>
          </a:p>
          <a:p>
            <a:endParaRPr lang="en-GB" sz="2200" dirty="0"/>
          </a:p>
        </p:txBody>
      </p:sp>
      <p:pic>
        <p:nvPicPr>
          <p:cNvPr id="1032" name="Picture 8" descr="See the source image">
            <a:extLst>
              <a:ext uri="{FF2B5EF4-FFF2-40B4-BE49-F238E27FC236}">
                <a16:creationId xmlns:a16="http://schemas.microsoft.com/office/drawing/2014/main" id="{BEA966D6-A235-43A6-A963-C491C20D00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342"/>
          <a:stretch/>
        </p:blipFill>
        <p:spPr bwMode="auto">
          <a:xfrm>
            <a:off x="7684008" y="2308860"/>
            <a:ext cx="4507992" cy="224028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mage result for penally asylum seekers">
            <a:extLst>
              <a:ext uri="{FF2B5EF4-FFF2-40B4-BE49-F238E27FC236}">
                <a16:creationId xmlns:a16="http://schemas.microsoft.com/office/drawing/2014/main" id="{19D080B6-EFA3-4103-898C-BD868C5E660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2206" r="2" b="11104"/>
          <a:stretch/>
        </p:blipFill>
        <p:spPr bwMode="auto">
          <a:xfrm>
            <a:off x="7684008" y="4617720"/>
            <a:ext cx="4507992" cy="2240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01802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F3A230F-3FEB-4B89-A658-91956C62E768}"/>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5600"/>
              <a:t>Supporting people seeking sanctuary</a:t>
            </a:r>
          </a:p>
        </p:txBody>
      </p:sp>
      <p:sp>
        <p:nvSpPr>
          <p:cNvPr id="12"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Welsh Refugee Council | The Big Give">
            <a:extLst>
              <a:ext uri="{FF2B5EF4-FFF2-40B4-BE49-F238E27FC236}">
                <a16:creationId xmlns:a16="http://schemas.microsoft.com/office/drawing/2014/main" id="{5916A20C-9689-4793-9505-DD0D9ADD2FC5}"/>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1610" r="6" b="2357"/>
          <a:stretch/>
        </p:blipFill>
        <p:spPr>
          <a:xfrm>
            <a:off x="1245289" y="2642616"/>
            <a:ext cx="3763917" cy="3605784"/>
          </a:xfrm>
          <a:prstGeom prst="rect">
            <a:avLst/>
          </a:prstGeom>
        </p:spPr>
      </p:pic>
      <p:pic>
        <p:nvPicPr>
          <p:cNvPr id="5" name="Picture 4">
            <a:extLst>
              <a:ext uri="{FF2B5EF4-FFF2-40B4-BE49-F238E27FC236}">
                <a16:creationId xmlns:a16="http://schemas.microsoft.com/office/drawing/2014/main" id="{94283ED4-5835-4612-A40B-AB56B64D50FC}"/>
              </a:ext>
            </a:extLst>
          </p:cNvPr>
          <p:cNvPicPr>
            <a:picLocks noChangeAspect="1"/>
          </p:cNvPicPr>
          <p:nvPr/>
        </p:nvPicPr>
        <p:blipFill>
          <a:blip r:embed="rId5"/>
          <a:stretch>
            <a:fillRect/>
          </a:stretch>
        </p:blipFill>
        <p:spPr>
          <a:xfrm>
            <a:off x="6254496" y="2978742"/>
            <a:ext cx="5614416" cy="2933532"/>
          </a:xfrm>
          <a:prstGeom prst="rect">
            <a:avLst/>
          </a:prstGeom>
        </p:spPr>
      </p:pic>
    </p:spTree>
    <p:extLst>
      <p:ext uri="{BB962C8B-B14F-4D97-AF65-F5344CB8AC3E}">
        <p14:creationId xmlns:p14="http://schemas.microsoft.com/office/powerpoint/2010/main" val="35044143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C4879EFC-8E62-4E00-973C-C45EE9EC67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B56391-09D9-4222-9EFD-128DFB998BF6}"/>
              </a:ext>
            </a:extLst>
          </p:cNvPr>
          <p:cNvSpPr>
            <a:spLocks noGrp="1"/>
          </p:cNvSpPr>
          <p:nvPr>
            <p:ph type="title"/>
          </p:nvPr>
        </p:nvSpPr>
        <p:spPr>
          <a:xfrm>
            <a:off x="638881" y="457200"/>
            <a:ext cx="10909640" cy="1368614"/>
          </a:xfrm>
        </p:spPr>
        <p:txBody>
          <a:bodyPr vert="horz" lIns="91440" tIns="45720" rIns="91440" bIns="45720" rtlCol="0" anchor="ctr">
            <a:normAutofit/>
          </a:bodyPr>
          <a:lstStyle/>
          <a:p>
            <a:pPr algn="ctr"/>
            <a:r>
              <a:rPr lang="en-US" sz="4600"/>
              <a:t>USW recognized as a University of Sanctuary</a:t>
            </a:r>
          </a:p>
        </p:txBody>
      </p:sp>
      <p:sp>
        <p:nvSpPr>
          <p:cNvPr id="73" name="sketch line">
            <a:extLst>
              <a:ext uri="{FF2B5EF4-FFF2-40B4-BE49-F238E27FC236}">
                <a16:creationId xmlns:a16="http://schemas.microsoft.com/office/drawing/2014/main" id="{D6A9C53F-5F90-40A5-8C85-5412D39C8C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50080" y="1850683"/>
            <a:ext cx="3291840" cy="18288"/>
          </a:xfrm>
          <a:custGeom>
            <a:avLst/>
            <a:gdLst>
              <a:gd name="connsiteX0" fmla="*/ 0 w 3291840"/>
              <a:gd name="connsiteY0" fmla="*/ 0 h 18288"/>
              <a:gd name="connsiteX1" fmla="*/ 658368 w 3291840"/>
              <a:gd name="connsiteY1" fmla="*/ 0 h 18288"/>
              <a:gd name="connsiteX2" fmla="*/ 1283818 w 3291840"/>
              <a:gd name="connsiteY2" fmla="*/ 0 h 18288"/>
              <a:gd name="connsiteX3" fmla="*/ 1909267 w 3291840"/>
              <a:gd name="connsiteY3" fmla="*/ 0 h 18288"/>
              <a:gd name="connsiteX4" fmla="*/ 2633472 w 3291840"/>
              <a:gd name="connsiteY4" fmla="*/ 0 h 18288"/>
              <a:gd name="connsiteX5" fmla="*/ 3291840 w 3291840"/>
              <a:gd name="connsiteY5" fmla="*/ 0 h 18288"/>
              <a:gd name="connsiteX6" fmla="*/ 3291840 w 3291840"/>
              <a:gd name="connsiteY6" fmla="*/ 18288 h 18288"/>
              <a:gd name="connsiteX7" fmla="*/ 2633472 w 3291840"/>
              <a:gd name="connsiteY7" fmla="*/ 18288 h 18288"/>
              <a:gd name="connsiteX8" fmla="*/ 2073859 w 3291840"/>
              <a:gd name="connsiteY8" fmla="*/ 18288 h 18288"/>
              <a:gd name="connsiteX9" fmla="*/ 1448410 w 3291840"/>
              <a:gd name="connsiteY9" fmla="*/ 18288 h 18288"/>
              <a:gd name="connsiteX10" fmla="*/ 822960 w 3291840"/>
              <a:gd name="connsiteY10" fmla="*/ 18288 h 18288"/>
              <a:gd name="connsiteX11" fmla="*/ 0 w 3291840"/>
              <a:gd name="connsiteY11" fmla="*/ 18288 h 18288"/>
              <a:gd name="connsiteX12" fmla="*/ 0 w 329184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91840" h="18288" fill="none" extrusionOk="0">
                <a:moveTo>
                  <a:pt x="0" y="0"/>
                </a:moveTo>
                <a:cubicBezTo>
                  <a:pt x="173077" y="-20031"/>
                  <a:pt x="443104" y="6424"/>
                  <a:pt x="658368" y="0"/>
                </a:cubicBezTo>
                <a:cubicBezTo>
                  <a:pt x="873632" y="-6424"/>
                  <a:pt x="1034028" y="11764"/>
                  <a:pt x="1283818" y="0"/>
                </a:cubicBezTo>
                <a:cubicBezTo>
                  <a:pt x="1533608" y="-11764"/>
                  <a:pt x="1691227" y="-30112"/>
                  <a:pt x="1909267" y="0"/>
                </a:cubicBezTo>
                <a:cubicBezTo>
                  <a:pt x="2127307" y="30112"/>
                  <a:pt x="2272465" y="-18735"/>
                  <a:pt x="2633472" y="0"/>
                </a:cubicBezTo>
                <a:cubicBezTo>
                  <a:pt x="2994479" y="18735"/>
                  <a:pt x="3023324" y="-32030"/>
                  <a:pt x="3291840" y="0"/>
                </a:cubicBezTo>
                <a:cubicBezTo>
                  <a:pt x="3291406" y="7551"/>
                  <a:pt x="3291373" y="9822"/>
                  <a:pt x="3291840" y="18288"/>
                </a:cubicBezTo>
                <a:cubicBezTo>
                  <a:pt x="3048445" y="38989"/>
                  <a:pt x="2846548" y="-14400"/>
                  <a:pt x="2633472" y="18288"/>
                </a:cubicBezTo>
                <a:cubicBezTo>
                  <a:pt x="2420396" y="50976"/>
                  <a:pt x="2304099" y="6336"/>
                  <a:pt x="2073859" y="18288"/>
                </a:cubicBezTo>
                <a:cubicBezTo>
                  <a:pt x="1843619" y="30240"/>
                  <a:pt x="1706926" y="10778"/>
                  <a:pt x="1448410" y="18288"/>
                </a:cubicBezTo>
                <a:cubicBezTo>
                  <a:pt x="1189894" y="25798"/>
                  <a:pt x="1002278" y="8992"/>
                  <a:pt x="822960" y="18288"/>
                </a:cubicBezTo>
                <a:cubicBezTo>
                  <a:pt x="643642" y="27585"/>
                  <a:pt x="307039" y="38051"/>
                  <a:pt x="0" y="18288"/>
                </a:cubicBezTo>
                <a:cubicBezTo>
                  <a:pt x="60" y="11696"/>
                  <a:pt x="66" y="3758"/>
                  <a:pt x="0" y="0"/>
                </a:cubicBezTo>
                <a:close/>
              </a:path>
              <a:path w="3291840" h="18288" stroke="0" extrusionOk="0">
                <a:moveTo>
                  <a:pt x="0" y="0"/>
                </a:moveTo>
                <a:cubicBezTo>
                  <a:pt x="195850" y="28018"/>
                  <a:pt x="434891" y="17390"/>
                  <a:pt x="592531" y="0"/>
                </a:cubicBezTo>
                <a:cubicBezTo>
                  <a:pt x="750171" y="-17390"/>
                  <a:pt x="1018709" y="32200"/>
                  <a:pt x="1316736" y="0"/>
                </a:cubicBezTo>
                <a:cubicBezTo>
                  <a:pt x="1614763" y="-32200"/>
                  <a:pt x="1696480" y="-11367"/>
                  <a:pt x="1876349" y="0"/>
                </a:cubicBezTo>
                <a:cubicBezTo>
                  <a:pt x="2056218" y="11367"/>
                  <a:pt x="2193364" y="13433"/>
                  <a:pt x="2435962" y="0"/>
                </a:cubicBezTo>
                <a:cubicBezTo>
                  <a:pt x="2678560" y="-13433"/>
                  <a:pt x="3010901" y="-42367"/>
                  <a:pt x="3291840" y="0"/>
                </a:cubicBezTo>
                <a:cubicBezTo>
                  <a:pt x="3291758" y="4406"/>
                  <a:pt x="3291751" y="9982"/>
                  <a:pt x="3291840" y="18288"/>
                </a:cubicBezTo>
                <a:cubicBezTo>
                  <a:pt x="3108993" y="14228"/>
                  <a:pt x="2952658" y="46900"/>
                  <a:pt x="2666390" y="18288"/>
                </a:cubicBezTo>
                <a:cubicBezTo>
                  <a:pt x="2380122" y="-10324"/>
                  <a:pt x="2263855" y="41055"/>
                  <a:pt x="2040941" y="18288"/>
                </a:cubicBezTo>
                <a:cubicBezTo>
                  <a:pt x="1818027" y="-4479"/>
                  <a:pt x="1675097" y="6509"/>
                  <a:pt x="1415491" y="18288"/>
                </a:cubicBezTo>
                <a:cubicBezTo>
                  <a:pt x="1155885" y="30068"/>
                  <a:pt x="852976" y="36210"/>
                  <a:pt x="691286" y="18288"/>
                </a:cubicBezTo>
                <a:cubicBezTo>
                  <a:pt x="529596" y="366"/>
                  <a:pt x="187183" y="13912"/>
                  <a:pt x="0" y="18288"/>
                </a:cubicBezTo>
                <a:cubicBezTo>
                  <a:pt x="189" y="14288"/>
                  <a:pt x="-703" y="3747"/>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descr="Howells Teams Up With the University of South Wales">
            <a:extLst>
              <a:ext uri="{FF2B5EF4-FFF2-40B4-BE49-F238E27FC236}">
                <a16:creationId xmlns:a16="http://schemas.microsoft.com/office/drawing/2014/main" id="{7DC2FA6A-04DD-474C-9E3A-4F5F468AA78E}"/>
              </a:ext>
            </a:extLst>
          </p:cNvPr>
          <p:cNvPicPr>
            <a:picLocks noChangeAspect="1"/>
          </p:cNvPicPr>
          <p:nvPr/>
        </p:nvPicPr>
        <p:blipFill rotWithShape="1">
          <a:blip r:embed="rId3">
            <a:extLst>
              <a:ext uri="{837473B0-CC2E-450A-ABE3-18F120FF3D39}">
                <a1611:picAttrSrcUrl xmlns:a1611="http://schemas.microsoft.com/office/drawing/2016/11/main" r:id="rId4"/>
              </a:ext>
            </a:extLst>
          </a:blip>
          <a:srcRect t="20243" r="1" b="12493"/>
          <a:stretch/>
        </p:blipFill>
        <p:spPr>
          <a:xfrm>
            <a:off x="507259" y="2642616"/>
            <a:ext cx="5239977" cy="3605784"/>
          </a:xfrm>
          <a:prstGeom prst="rect">
            <a:avLst/>
          </a:prstGeom>
        </p:spPr>
      </p:pic>
      <p:pic>
        <p:nvPicPr>
          <p:cNvPr id="3074" name="Picture 2" descr="USW receives University of Sanctuary status | University of South Wales">
            <a:extLst>
              <a:ext uri="{FF2B5EF4-FFF2-40B4-BE49-F238E27FC236}">
                <a16:creationId xmlns:a16="http://schemas.microsoft.com/office/drawing/2014/main" id="{592AA540-ECBD-48D1-846F-A3BD4D0700F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10265" r="-1" b="-1"/>
          <a:stretch/>
        </p:blipFill>
        <p:spPr bwMode="auto">
          <a:xfrm>
            <a:off x="6403475" y="2642616"/>
            <a:ext cx="5316457" cy="36057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0514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45D37F4E-DDB4-456B-97E0-9937730A03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1CA810-16EB-447B-A6B0-EB8CEDB6C0B8}"/>
              </a:ext>
            </a:extLst>
          </p:cNvPr>
          <p:cNvSpPr>
            <a:spLocks noGrp="1"/>
          </p:cNvSpPr>
          <p:nvPr>
            <p:ph type="title"/>
          </p:nvPr>
        </p:nvSpPr>
        <p:spPr>
          <a:xfrm>
            <a:off x="572493" y="238539"/>
            <a:ext cx="11018520" cy="1434415"/>
          </a:xfrm>
        </p:spPr>
        <p:txBody>
          <a:bodyPr anchor="b">
            <a:normAutofit/>
          </a:bodyPr>
          <a:lstStyle/>
          <a:p>
            <a:r>
              <a:rPr lang="en-GB" sz="5400" dirty="0"/>
              <a:t>The importance of HE study</a:t>
            </a:r>
          </a:p>
        </p:txBody>
      </p:sp>
      <p:sp>
        <p:nvSpPr>
          <p:cNvPr id="14" name="sketchy line">
            <a:extLst>
              <a:ext uri="{FF2B5EF4-FFF2-40B4-BE49-F238E27FC236}">
                <a16:creationId xmlns:a16="http://schemas.microsoft.com/office/drawing/2014/main" id="{B2DD41CD-8F47-4F56-AD12-4E2FF76969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493" y="1681544"/>
            <a:ext cx="10972800" cy="18288"/>
          </a:xfrm>
          <a:custGeom>
            <a:avLst/>
            <a:gdLst>
              <a:gd name="connsiteX0" fmla="*/ 0 w 10972800"/>
              <a:gd name="connsiteY0" fmla="*/ 0 h 18288"/>
              <a:gd name="connsiteX1" fmla="*/ 356616 w 10972800"/>
              <a:gd name="connsiteY1" fmla="*/ 0 h 18288"/>
              <a:gd name="connsiteX2" fmla="*/ 1042416 w 10972800"/>
              <a:gd name="connsiteY2" fmla="*/ 0 h 18288"/>
              <a:gd name="connsiteX3" fmla="*/ 1947672 w 10972800"/>
              <a:gd name="connsiteY3" fmla="*/ 0 h 18288"/>
              <a:gd name="connsiteX4" fmla="*/ 2633472 w 10972800"/>
              <a:gd name="connsiteY4" fmla="*/ 0 h 18288"/>
              <a:gd name="connsiteX5" fmla="*/ 2990088 w 10972800"/>
              <a:gd name="connsiteY5" fmla="*/ 0 h 18288"/>
              <a:gd name="connsiteX6" fmla="*/ 3456432 w 10972800"/>
              <a:gd name="connsiteY6" fmla="*/ 0 h 18288"/>
              <a:gd name="connsiteX7" fmla="*/ 4361688 w 10972800"/>
              <a:gd name="connsiteY7" fmla="*/ 0 h 18288"/>
              <a:gd name="connsiteX8" fmla="*/ 5266944 w 10972800"/>
              <a:gd name="connsiteY8" fmla="*/ 0 h 18288"/>
              <a:gd name="connsiteX9" fmla="*/ 6172200 w 10972800"/>
              <a:gd name="connsiteY9" fmla="*/ 0 h 18288"/>
              <a:gd name="connsiteX10" fmla="*/ 6528816 w 10972800"/>
              <a:gd name="connsiteY10" fmla="*/ 0 h 18288"/>
              <a:gd name="connsiteX11" fmla="*/ 7214616 w 10972800"/>
              <a:gd name="connsiteY11" fmla="*/ 0 h 18288"/>
              <a:gd name="connsiteX12" fmla="*/ 7790688 w 10972800"/>
              <a:gd name="connsiteY12" fmla="*/ 0 h 18288"/>
              <a:gd name="connsiteX13" fmla="*/ 8147304 w 10972800"/>
              <a:gd name="connsiteY13" fmla="*/ 0 h 18288"/>
              <a:gd name="connsiteX14" fmla="*/ 9052560 w 10972800"/>
              <a:gd name="connsiteY14" fmla="*/ 0 h 18288"/>
              <a:gd name="connsiteX15" fmla="*/ 9409176 w 10972800"/>
              <a:gd name="connsiteY15" fmla="*/ 0 h 18288"/>
              <a:gd name="connsiteX16" fmla="*/ 9765792 w 10972800"/>
              <a:gd name="connsiteY16" fmla="*/ 0 h 18288"/>
              <a:gd name="connsiteX17" fmla="*/ 10341864 w 10972800"/>
              <a:gd name="connsiteY17" fmla="*/ 0 h 18288"/>
              <a:gd name="connsiteX18" fmla="*/ 10972800 w 10972800"/>
              <a:gd name="connsiteY18" fmla="*/ 0 h 18288"/>
              <a:gd name="connsiteX19" fmla="*/ 10972800 w 10972800"/>
              <a:gd name="connsiteY19" fmla="*/ 18288 h 18288"/>
              <a:gd name="connsiteX20" fmla="*/ 10177272 w 10972800"/>
              <a:gd name="connsiteY20" fmla="*/ 18288 h 18288"/>
              <a:gd name="connsiteX21" fmla="*/ 9820656 w 10972800"/>
              <a:gd name="connsiteY21" fmla="*/ 18288 h 18288"/>
              <a:gd name="connsiteX22" fmla="*/ 9464040 w 10972800"/>
              <a:gd name="connsiteY22" fmla="*/ 18288 h 18288"/>
              <a:gd name="connsiteX23" fmla="*/ 8778240 w 10972800"/>
              <a:gd name="connsiteY23" fmla="*/ 18288 h 18288"/>
              <a:gd name="connsiteX24" fmla="*/ 8421624 w 10972800"/>
              <a:gd name="connsiteY24" fmla="*/ 18288 h 18288"/>
              <a:gd name="connsiteX25" fmla="*/ 7735824 w 10972800"/>
              <a:gd name="connsiteY25" fmla="*/ 18288 h 18288"/>
              <a:gd name="connsiteX26" fmla="*/ 6940296 w 10972800"/>
              <a:gd name="connsiteY26" fmla="*/ 18288 h 18288"/>
              <a:gd name="connsiteX27" fmla="*/ 6254496 w 10972800"/>
              <a:gd name="connsiteY27" fmla="*/ 18288 h 18288"/>
              <a:gd name="connsiteX28" fmla="*/ 5458968 w 10972800"/>
              <a:gd name="connsiteY28" fmla="*/ 18288 h 18288"/>
              <a:gd name="connsiteX29" fmla="*/ 4663440 w 10972800"/>
              <a:gd name="connsiteY29" fmla="*/ 18288 h 18288"/>
              <a:gd name="connsiteX30" fmla="*/ 4306824 w 10972800"/>
              <a:gd name="connsiteY30" fmla="*/ 18288 h 18288"/>
              <a:gd name="connsiteX31" fmla="*/ 3840480 w 10972800"/>
              <a:gd name="connsiteY31" fmla="*/ 18288 h 18288"/>
              <a:gd name="connsiteX32" fmla="*/ 3264408 w 10972800"/>
              <a:gd name="connsiteY32" fmla="*/ 18288 h 18288"/>
              <a:gd name="connsiteX33" fmla="*/ 2578608 w 10972800"/>
              <a:gd name="connsiteY33" fmla="*/ 18288 h 18288"/>
              <a:gd name="connsiteX34" fmla="*/ 1673352 w 10972800"/>
              <a:gd name="connsiteY34" fmla="*/ 18288 h 18288"/>
              <a:gd name="connsiteX35" fmla="*/ 877824 w 10972800"/>
              <a:gd name="connsiteY35" fmla="*/ 18288 h 18288"/>
              <a:gd name="connsiteX36" fmla="*/ 0 w 10972800"/>
              <a:gd name="connsiteY36" fmla="*/ 18288 h 18288"/>
              <a:gd name="connsiteX37" fmla="*/ 0 w 10972800"/>
              <a:gd name="connsiteY37"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0972800" h="18288" fill="none" extrusionOk="0">
                <a:moveTo>
                  <a:pt x="0" y="0"/>
                </a:moveTo>
                <a:cubicBezTo>
                  <a:pt x="165916" y="-1866"/>
                  <a:pt x="188720" y="13756"/>
                  <a:pt x="356616" y="0"/>
                </a:cubicBezTo>
                <a:cubicBezTo>
                  <a:pt x="524512" y="-13756"/>
                  <a:pt x="734781" y="8922"/>
                  <a:pt x="1042416" y="0"/>
                </a:cubicBezTo>
                <a:cubicBezTo>
                  <a:pt x="1350051" y="-8922"/>
                  <a:pt x="1595982" y="-26315"/>
                  <a:pt x="1947672" y="0"/>
                </a:cubicBezTo>
                <a:cubicBezTo>
                  <a:pt x="2299362" y="26315"/>
                  <a:pt x="2292691" y="-19526"/>
                  <a:pt x="2633472" y="0"/>
                </a:cubicBezTo>
                <a:cubicBezTo>
                  <a:pt x="2974253" y="19526"/>
                  <a:pt x="2857309" y="10773"/>
                  <a:pt x="2990088" y="0"/>
                </a:cubicBezTo>
                <a:cubicBezTo>
                  <a:pt x="3122867" y="-10773"/>
                  <a:pt x="3359343" y="7194"/>
                  <a:pt x="3456432" y="0"/>
                </a:cubicBezTo>
                <a:cubicBezTo>
                  <a:pt x="3553521" y="-7194"/>
                  <a:pt x="4136258" y="5108"/>
                  <a:pt x="4361688" y="0"/>
                </a:cubicBezTo>
                <a:cubicBezTo>
                  <a:pt x="4587118" y="-5108"/>
                  <a:pt x="4992424" y="-42958"/>
                  <a:pt x="5266944" y="0"/>
                </a:cubicBezTo>
                <a:cubicBezTo>
                  <a:pt x="5541464" y="42958"/>
                  <a:pt x="5882966" y="-3430"/>
                  <a:pt x="6172200" y="0"/>
                </a:cubicBezTo>
                <a:cubicBezTo>
                  <a:pt x="6461434" y="3430"/>
                  <a:pt x="6432127" y="6688"/>
                  <a:pt x="6528816" y="0"/>
                </a:cubicBezTo>
                <a:cubicBezTo>
                  <a:pt x="6625505" y="-6688"/>
                  <a:pt x="6916805" y="-436"/>
                  <a:pt x="7214616" y="0"/>
                </a:cubicBezTo>
                <a:cubicBezTo>
                  <a:pt x="7512427" y="436"/>
                  <a:pt x="7626159" y="-6909"/>
                  <a:pt x="7790688" y="0"/>
                </a:cubicBezTo>
                <a:cubicBezTo>
                  <a:pt x="7955217" y="6909"/>
                  <a:pt x="8048891" y="15307"/>
                  <a:pt x="8147304" y="0"/>
                </a:cubicBezTo>
                <a:cubicBezTo>
                  <a:pt x="8245717" y="-15307"/>
                  <a:pt x="8645618" y="-11734"/>
                  <a:pt x="9052560" y="0"/>
                </a:cubicBezTo>
                <a:cubicBezTo>
                  <a:pt x="9459502" y="11734"/>
                  <a:pt x="9320584" y="8388"/>
                  <a:pt x="9409176" y="0"/>
                </a:cubicBezTo>
                <a:cubicBezTo>
                  <a:pt x="9497768" y="-8388"/>
                  <a:pt x="9644192" y="8379"/>
                  <a:pt x="9765792" y="0"/>
                </a:cubicBezTo>
                <a:cubicBezTo>
                  <a:pt x="9887392" y="-8379"/>
                  <a:pt x="10105220" y="-12663"/>
                  <a:pt x="10341864" y="0"/>
                </a:cubicBezTo>
                <a:cubicBezTo>
                  <a:pt x="10578508" y="12663"/>
                  <a:pt x="10773103" y="-5786"/>
                  <a:pt x="10972800" y="0"/>
                </a:cubicBezTo>
                <a:cubicBezTo>
                  <a:pt x="10972146" y="8818"/>
                  <a:pt x="10972240" y="13823"/>
                  <a:pt x="10972800" y="18288"/>
                </a:cubicBezTo>
                <a:cubicBezTo>
                  <a:pt x="10588778" y="31598"/>
                  <a:pt x="10543381" y="-12698"/>
                  <a:pt x="10177272" y="18288"/>
                </a:cubicBezTo>
                <a:cubicBezTo>
                  <a:pt x="9811163" y="49274"/>
                  <a:pt x="9996817" y="25662"/>
                  <a:pt x="9820656" y="18288"/>
                </a:cubicBezTo>
                <a:cubicBezTo>
                  <a:pt x="9644495" y="10914"/>
                  <a:pt x="9607007" y="31631"/>
                  <a:pt x="9464040" y="18288"/>
                </a:cubicBezTo>
                <a:cubicBezTo>
                  <a:pt x="9321073" y="4945"/>
                  <a:pt x="9114189" y="28940"/>
                  <a:pt x="8778240" y="18288"/>
                </a:cubicBezTo>
                <a:cubicBezTo>
                  <a:pt x="8442291" y="7636"/>
                  <a:pt x="8594763" y="987"/>
                  <a:pt x="8421624" y="18288"/>
                </a:cubicBezTo>
                <a:cubicBezTo>
                  <a:pt x="8248485" y="35589"/>
                  <a:pt x="7929515" y="37573"/>
                  <a:pt x="7735824" y="18288"/>
                </a:cubicBezTo>
                <a:cubicBezTo>
                  <a:pt x="7542133" y="-997"/>
                  <a:pt x="7252504" y="33858"/>
                  <a:pt x="6940296" y="18288"/>
                </a:cubicBezTo>
                <a:cubicBezTo>
                  <a:pt x="6628088" y="2718"/>
                  <a:pt x="6528503" y="48389"/>
                  <a:pt x="6254496" y="18288"/>
                </a:cubicBezTo>
                <a:cubicBezTo>
                  <a:pt x="5980489" y="-11813"/>
                  <a:pt x="5695784" y="-3740"/>
                  <a:pt x="5458968" y="18288"/>
                </a:cubicBezTo>
                <a:cubicBezTo>
                  <a:pt x="5222152" y="40316"/>
                  <a:pt x="5010751" y="19095"/>
                  <a:pt x="4663440" y="18288"/>
                </a:cubicBezTo>
                <a:cubicBezTo>
                  <a:pt x="4316129" y="17481"/>
                  <a:pt x="4425552" y="1606"/>
                  <a:pt x="4306824" y="18288"/>
                </a:cubicBezTo>
                <a:cubicBezTo>
                  <a:pt x="4188096" y="34970"/>
                  <a:pt x="3941535" y="7481"/>
                  <a:pt x="3840480" y="18288"/>
                </a:cubicBezTo>
                <a:cubicBezTo>
                  <a:pt x="3739425" y="29095"/>
                  <a:pt x="3402388" y="17641"/>
                  <a:pt x="3264408" y="18288"/>
                </a:cubicBezTo>
                <a:cubicBezTo>
                  <a:pt x="3126428" y="18935"/>
                  <a:pt x="2776779" y="9983"/>
                  <a:pt x="2578608" y="18288"/>
                </a:cubicBezTo>
                <a:cubicBezTo>
                  <a:pt x="2380437" y="26593"/>
                  <a:pt x="1909468" y="25818"/>
                  <a:pt x="1673352" y="18288"/>
                </a:cubicBezTo>
                <a:cubicBezTo>
                  <a:pt x="1437236" y="10758"/>
                  <a:pt x="1131180" y="49884"/>
                  <a:pt x="877824" y="18288"/>
                </a:cubicBezTo>
                <a:cubicBezTo>
                  <a:pt x="624468" y="-13308"/>
                  <a:pt x="206753" y="2195"/>
                  <a:pt x="0" y="18288"/>
                </a:cubicBezTo>
                <a:cubicBezTo>
                  <a:pt x="313" y="10654"/>
                  <a:pt x="-263" y="4056"/>
                  <a:pt x="0" y="0"/>
                </a:cubicBezTo>
                <a:close/>
              </a:path>
              <a:path w="10972800" h="18288" stroke="0" extrusionOk="0">
                <a:moveTo>
                  <a:pt x="0" y="0"/>
                </a:moveTo>
                <a:cubicBezTo>
                  <a:pt x="164017" y="-17675"/>
                  <a:pt x="309425" y="9913"/>
                  <a:pt x="466344" y="0"/>
                </a:cubicBezTo>
                <a:cubicBezTo>
                  <a:pt x="623263" y="-9913"/>
                  <a:pt x="659300" y="-14524"/>
                  <a:pt x="822960" y="0"/>
                </a:cubicBezTo>
                <a:cubicBezTo>
                  <a:pt x="986620" y="14524"/>
                  <a:pt x="1105222" y="-16481"/>
                  <a:pt x="1289304" y="0"/>
                </a:cubicBezTo>
                <a:cubicBezTo>
                  <a:pt x="1473386" y="16481"/>
                  <a:pt x="1693223" y="26161"/>
                  <a:pt x="1975104" y="0"/>
                </a:cubicBezTo>
                <a:cubicBezTo>
                  <a:pt x="2256985" y="-26161"/>
                  <a:pt x="2435781" y="23061"/>
                  <a:pt x="2770632" y="0"/>
                </a:cubicBezTo>
                <a:cubicBezTo>
                  <a:pt x="3105483" y="-23061"/>
                  <a:pt x="3247479" y="-44011"/>
                  <a:pt x="3675888" y="0"/>
                </a:cubicBezTo>
                <a:cubicBezTo>
                  <a:pt x="4104297" y="44011"/>
                  <a:pt x="4280918" y="4017"/>
                  <a:pt x="4581144" y="0"/>
                </a:cubicBezTo>
                <a:cubicBezTo>
                  <a:pt x="4881370" y="-4017"/>
                  <a:pt x="5021699" y="-11889"/>
                  <a:pt x="5157216" y="0"/>
                </a:cubicBezTo>
                <a:cubicBezTo>
                  <a:pt x="5292733" y="11889"/>
                  <a:pt x="5603398" y="-17698"/>
                  <a:pt x="5952744" y="0"/>
                </a:cubicBezTo>
                <a:cubicBezTo>
                  <a:pt x="6302090" y="17698"/>
                  <a:pt x="6353093" y="-11909"/>
                  <a:pt x="6638544" y="0"/>
                </a:cubicBezTo>
                <a:cubicBezTo>
                  <a:pt x="6923995" y="11909"/>
                  <a:pt x="7053404" y="21630"/>
                  <a:pt x="7214616" y="0"/>
                </a:cubicBezTo>
                <a:cubicBezTo>
                  <a:pt x="7375828" y="-21630"/>
                  <a:pt x="7837963" y="3886"/>
                  <a:pt x="8010144" y="0"/>
                </a:cubicBezTo>
                <a:cubicBezTo>
                  <a:pt x="8182325" y="-3886"/>
                  <a:pt x="8224183" y="16009"/>
                  <a:pt x="8366760" y="0"/>
                </a:cubicBezTo>
                <a:cubicBezTo>
                  <a:pt x="8509337" y="-16009"/>
                  <a:pt x="8687920" y="-5720"/>
                  <a:pt x="8942832" y="0"/>
                </a:cubicBezTo>
                <a:cubicBezTo>
                  <a:pt x="9197744" y="5720"/>
                  <a:pt x="9368437" y="20479"/>
                  <a:pt x="9628632" y="0"/>
                </a:cubicBezTo>
                <a:cubicBezTo>
                  <a:pt x="9888827" y="-20479"/>
                  <a:pt x="10560858" y="-20746"/>
                  <a:pt x="10972800" y="0"/>
                </a:cubicBezTo>
                <a:cubicBezTo>
                  <a:pt x="10972186" y="5722"/>
                  <a:pt x="10972980" y="12495"/>
                  <a:pt x="10972800" y="18288"/>
                </a:cubicBezTo>
                <a:cubicBezTo>
                  <a:pt x="10786146" y="12536"/>
                  <a:pt x="10623717" y="14033"/>
                  <a:pt x="10506456" y="18288"/>
                </a:cubicBezTo>
                <a:cubicBezTo>
                  <a:pt x="10389195" y="22543"/>
                  <a:pt x="10296178" y="20107"/>
                  <a:pt x="10149840" y="18288"/>
                </a:cubicBezTo>
                <a:cubicBezTo>
                  <a:pt x="10003502" y="16469"/>
                  <a:pt x="9767530" y="28891"/>
                  <a:pt x="9464040" y="18288"/>
                </a:cubicBezTo>
                <a:cubicBezTo>
                  <a:pt x="9160550" y="7685"/>
                  <a:pt x="9229050" y="2659"/>
                  <a:pt x="8997696" y="18288"/>
                </a:cubicBezTo>
                <a:cubicBezTo>
                  <a:pt x="8766342" y="33917"/>
                  <a:pt x="8340136" y="34864"/>
                  <a:pt x="8092440" y="18288"/>
                </a:cubicBezTo>
                <a:cubicBezTo>
                  <a:pt x="7844744" y="1712"/>
                  <a:pt x="7863720" y="27405"/>
                  <a:pt x="7735824" y="18288"/>
                </a:cubicBezTo>
                <a:cubicBezTo>
                  <a:pt x="7607928" y="9171"/>
                  <a:pt x="7323619" y="461"/>
                  <a:pt x="7050024" y="18288"/>
                </a:cubicBezTo>
                <a:cubicBezTo>
                  <a:pt x="6776429" y="36115"/>
                  <a:pt x="6787899" y="28206"/>
                  <a:pt x="6693408" y="18288"/>
                </a:cubicBezTo>
                <a:cubicBezTo>
                  <a:pt x="6598917" y="8370"/>
                  <a:pt x="6395231" y="19114"/>
                  <a:pt x="6227064" y="18288"/>
                </a:cubicBezTo>
                <a:cubicBezTo>
                  <a:pt x="6058897" y="17462"/>
                  <a:pt x="5618582" y="1091"/>
                  <a:pt x="5431536" y="18288"/>
                </a:cubicBezTo>
                <a:cubicBezTo>
                  <a:pt x="5244490" y="35485"/>
                  <a:pt x="4729797" y="-9650"/>
                  <a:pt x="4526280" y="18288"/>
                </a:cubicBezTo>
                <a:cubicBezTo>
                  <a:pt x="4322763" y="46226"/>
                  <a:pt x="4216797" y="756"/>
                  <a:pt x="4059936" y="18288"/>
                </a:cubicBezTo>
                <a:cubicBezTo>
                  <a:pt x="3903075" y="35820"/>
                  <a:pt x="3537912" y="42098"/>
                  <a:pt x="3374136" y="18288"/>
                </a:cubicBezTo>
                <a:cubicBezTo>
                  <a:pt x="3210360" y="-5522"/>
                  <a:pt x="3126842" y="39135"/>
                  <a:pt x="2907792" y="18288"/>
                </a:cubicBezTo>
                <a:cubicBezTo>
                  <a:pt x="2688742" y="-2559"/>
                  <a:pt x="2490436" y="34100"/>
                  <a:pt x="2112264" y="18288"/>
                </a:cubicBezTo>
                <a:cubicBezTo>
                  <a:pt x="1734092" y="2476"/>
                  <a:pt x="1744622" y="-7274"/>
                  <a:pt x="1536192" y="18288"/>
                </a:cubicBezTo>
                <a:cubicBezTo>
                  <a:pt x="1327762" y="43850"/>
                  <a:pt x="1189025" y="6435"/>
                  <a:pt x="1069848" y="18288"/>
                </a:cubicBezTo>
                <a:cubicBezTo>
                  <a:pt x="950671" y="30141"/>
                  <a:pt x="858345" y="33684"/>
                  <a:pt x="713232" y="18288"/>
                </a:cubicBezTo>
                <a:cubicBezTo>
                  <a:pt x="568119" y="2892"/>
                  <a:pt x="250292" y="5410"/>
                  <a:pt x="0" y="18288"/>
                </a:cubicBezTo>
                <a:cubicBezTo>
                  <a:pt x="465" y="13062"/>
                  <a:pt x="-894" y="9029"/>
                  <a:pt x="0" y="0"/>
                </a:cubicBezTo>
                <a:close/>
              </a:path>
            </a:pathLst>
          </a:custGeom>
          <a:solidFill>
            <a:schemeClr val="accent2">
              <a:alpha val="75000"/>
            </a:schemeClr>
          </a:solidFill>
          <a:ln w="44450" cap="rnd">
            <a:solidFill>
              <a:schemeClr val="accent2">
                <a:alpha val="75000"/>
              </a:scheme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Content Placeholder 8">
            <a:extLst>
              <a:ext uri="{FF2B5EF4-FFF2-40B4-BE49-F238E27FC236}">
                <a16:creationId xmlns:a16="http://schemas.microsoft.com/office/drawing/2014/main" id="{F6650247-0D24-4509-8AC7-153A70EE81EF}"/>
              </a:ext>
            </a:extLst>
          </p:cNvPr>
          <p:cNvSpPr>
            <a:spLocks noGrp="1"/>
          </p:cNvSpPr>
          <p:nvPr>
            <p:ph idx="1"/>
          </p:nvPr>
        </p:nvSpPr>
        <p:spPr>
          <a:xfrm>
            <a:off x="572493" y="2071316"/>
            <a:ext cx="6713552" cy="4119172"/>
          </a:xfrm>
        </p:spPr>
        <p:txBody>
          <a:bodyPr anchor="t">
            <a:normAutofit/>
          </a:bodyPr>
          <a:lstStyle/>
          <a:p>
            <a:pPr marL="0" indent="0">
              <a:lnSpc>
                <a:spcPct val="150000"/>
              </a:lnSpc>
              <a:buNone/>
            </a:pPr>
            <a:endParaRPr lang="en-GB" sz="1600" i="1" dirty="0"/>
          </a:p>
          <a:p>
            <a:pPr marL="0" indent="0">
              <a:lnSpc>
                <a:spcPct val="150000"/>
              </a:lnSpc>
              <a:buNone/>
            </a:pPr>
            <a:r>
              <a:rPr lang="en-GB" sz="2000" i="1" dirty="0"/>
              <a:t>“Getting the scholarship has made me feel that I will achieve my goal! I now study Computer Sciences. This (the scholarship) gives me the chance to develop my knowledge and my skills, and </a:t>
            </a:r>
            <a:r>
              <a:rPr lang="en-GB" sz="2000" b="1" i="1" dirty="0"/>
              <a:t>to be able to survive in the society that I am living in</a:t>
            </a:r>
            <a:r>
              <a:rPr lang="en-GB" sz="2000" i="1" dirty="0"/>
              <a:t>.” </a:t>
            </a:r>
            <a:endParaRPr lang="en-GB" sz="2000" i="1" dirty="0">
              <a:solidFill>
                <a:schemeClr val="tx1">
                  <a:alpha val="60000"/>
                </a:schemeClr>
              </a:solidFill>
            </a:endParaRPr>
          </a:p>
          <a:p>
            <a:pPr>
              <a:lnSpc>
                <a:spcPct val="150000"/>
              </a:lnSpc>
            </a:pPr>
            <a:endParaRPr lang="en-GB" sz="1600" i="1" dirty="0"/>
          </a:p>
          <a:p>
            <a:pPr marL="0" indent="0">
              <a:lnSpc>
                <a:spcPct val="150000"/>
              </a:lnSpc>
              <a:buNone/>
            </a:pPr>
            <a:r>
              <a:rPr lang="en-GB" sz="2400" dirty="0">
                <a:latin typeface="+mj-lt"/>
              </a:rPr>
              <a:t>(Sanctuary Scheme scholar)</a:t>
            </a:r>
          </a:p>
          <a:p>
            <a:pPr marL="0" indent="0">
              <a:buNone/>
            </a:pPr>
            <a:endParaRPr lang="en-US" sz="2200" dirty="0"/>
          </a:p>
        </p:txBody>
      </p:sp>
      <p:pic>
        <p:nvPicPr>
          <p:cNvPr id="5" name="Content Placeholder 4">
            <a:extLst>
              <a:ext uri="{FF2B5EF4-FFF2-40B4-BE49-F238E27FC236}">
                <a16:creationId xmlns:a16="http://schemas.microsoft.com/office/drawing/2014/main" id="{6B1508C9-F816-4A3A-99ED-D5B174FEF09F}"/>
              </a:ext>
            </a:extLst>
          </p:cNvPr>
          <p:cNvPicPr>
            <a:picLocks noChangeAspect="1"/>
          </p:cNvPicPr>
          <p:nvPr/>
        </p:nvPicPr>
        <p:blipFill rotWithShape="1">
          <a:blip r:embed="rId2">
            <a:extLst>
              <a:ext uri="{28A0092B-C50C-407E-A947-70E740481C1C}">
                <a14:useLocalDpi xmlns:a14="http://schemas.microsoft.com/office/drawing/2010/main" val="0"/>
              </a:ext>
            </a:extLst>
          </a:blip>
          <a:srcRect l="11786" r="24235" b="-3"/>
          <a:stretch/>
        </p:blipFill>
        <p:spPr>
          <a:xfrm>
            <a:off x="7675658" y="2093976"/>
            <a:ext cx="3941064" cy="4096512"/>
          </a:xfrm>
          <a:prstGeom prst="rect">
            <a:avLst/>
          </a:prstGeom>
        </p:spPr>
      </p:pic>
    </p:spTree>
    <p:extLst>
      <p:ext uri="{BB962C8B-B14F-4D97-AF65-F5344CB8AC3E}">
        <p14:creationId xmlns:p14="http://schemas.microsoft.com/office/powerpoint/2010/main" val="55256526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28E6EB3994A394ABFC73B22E54EA295" ma:contentTypeVersion="11" ma:contentTypeDescription="Create a new document." ma:contentTypeScope="" ma:versionID="28fb83554c187cc1f153d14533e242cf">
  <xsd:schema xmlns:xsd="http://www.w3.org/2001/XMLSchema" xmlns:xs="http://www.w3.org/2001/XMLSchema" xmlns:p="http://schemas.microsoft.com/office/2006/metadata/properties" xmlns:ns2="af1a4668-ab57-43c1-9bee-a24cdb79a44e" xmlns:ns3="2247fea5-e0d4-4942-97e6-9c9253078b33" targetNamespace="http://schemas.microsoft.com/office/2006/metadata/properties" ma:root="true" ma:fieldsID="4bc5242aa266bec919b91b1a200661b5" ns2:_="" ns3:_="">
    <xsd:import namespace="af1a4668-ab57-43c1-9bee-a24cdb79a44e"/>
    <xsd:import namespace="2247fea5-e0d4-4942-97e6-9c9253078b33"/>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f1a4668-ab57-43c1-9bee-a24cdb79a44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247fea5-e0d4-4942-97e6-9c9253078b33"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51F1EB7-9162-4306-89BF-95602AEC57A6}"/>
</file>

<file path=customXml/itemProps2.xml><?xml version="1.0" encoding="utf-8"?>
<ds:datastoreItem xmlns:ds="http://schemas.openxmlformats.org/officeDocument/2006/customXml" ds:itemID="{267162FE-CC85-4B8D-BAF2-E17719A1FFE8}"/>
</file>

<file path=customXml/itemProps3.xml><?xml version="1.0" encoding="utf-8"?>
<ds:datastoreItem xmlns:ds="http://schemas.openxmlformats.org/officeDocument/2006/customXml" ds:itemID="{7409F69B-C156-4FBD-92E4-17312FEC0ED3}"/>
</file>

<file path=docProps/app.xml><?xml version="1.0" encoding="utf-8"?>
<Properties xmlns="http://schemas.openxmlformats.org/officeDocument/2006/extended-properties" xmlns:vt="http://schemas.openxmlformats.org/officeDocument/2006/docPropsVTypes">
  <TotalTime>4447</TotalTime>
  <Words>332</Words>
  <Application>Microsoft Office PowerPoint</Application>
  <PresentationFormat>Widescreen</PresentationFormat>
  <Paragraphs>23</Paragraphs>
  <Slides>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inherit</vt:lpstr>
      <vt:lpstr>Ubuntu</vt:lpstr>
      <vt:lpstr>Office Theme</vt:lpstr>
      <vt:lpstr>Widening access as a University of Sanctuary </vt:lpstr>
      <vt:lpstr> A Nation of Sanctuary</vt:lpstr>
      <vt:lpstr>Supporting people seeking sanctuary</vt:lpstr>
      <vt:lpstr>USW recognized as a University of Sanctuary</vt:lpstr>
      <vt:lpstr>The importance of HE study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Chick</dc:creator>
  <cp:lastModifiedBy>Mike Chick</cp:lastModifiedBy>
  <cp:revision>6</cp:revision>
  <dcterms:created xsi:type="dcterms:W3CDTF">2021-06-04T12:31:43Z</dcterms:created>
  <dcterms:modified xsi:type="dcterms:W3CDTF">2021-06-11T07:39:59Z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0x010100928E6EB3994A394ABFC73B22E54EA295</vt:lpwstr>
  </property>
</Properties>
</file>