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78" r:id="rId4"/>
    <p:sldId id="292" r:id="rId5"/>
    <p:sldId id="293" r:id="rId6"/>
    <p:sldId id="294" r:id="rId7"/>
    <p:sldId id="289"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8FCD42-9623-4A2F-8615-82EA1DAFFD67}">
          <p14:sldIdLst>
            <p14:sldId id="256"/>
            <p14:sldId id="257"/>
            <p14:sldId id="278"/>
          </p14:sldIdLst>
        </p14:section>
        <p14:section name="Untitled Section" id="{4E022127-C4E0-4D75-8169-34723BC3A3A6}">
          <p14:sldIdLst>
            <p14:sldId id="292"/>
            <p14:sldId id="293"/>
            <p14:sldId id="294"/>
            <p14:sldId id="28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D55"/>
    <a:srgbClr val="0E6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6299" autoAdjust="0"/>
  </p:normalViewPr>
  <p:slideViewPr>
    <p:cSldViewPr snapToGrid="0">
      <p:cViewPr>
        <p:scale>
          <a:sx n="79" d="100"/>
          <a:sy n="79" d="100"/>
        </p:scale>
        <p:origin x="780" y="-150"/>
      </p:cViewPr>
      <p:guideLst>
        <p:guide orient="horz" pos="2160"/>
        <p:guide pos="3840"/>
      </p:guideLst>
    </p:cSldViewPr>
  </p:slideViewPr>
  <p:outlineViewPr>
    <p:cViewPr>
      <p:scale>
        <a:sx n="33" d="100"/>
        <a:sy n="33" d="100"/>
      </p:scale>
      <p:origin x="120" y="15822"/>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51DFD93-76D8-4044-A579-74ADA12F9B9B}" type="datetimeFigureOut">
              <a:rPr lang="en-GB" smtClean="0"/>
              <a:t>10/06/2021</a:t>
            </a:fld>
            <a:endParaRPr lang="en-GB"/>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CBD5B2B-E118-4280-973B-9D40C76B3FCA}" type="slidenum">
              <a:rPr lang="en-GB" smtClean="0"/>
              <a:t>‹#›</a:t>
            </a:fld>
            <a:endParaRPr lang="en-GB"/>
          </a:p>
        </p:txBody>
      </p:sp>
    </p:spTree>
    <p:extLst>
      <p:ext uri="{BB962C8B-B14F-4D97-AF65-F5344CB8AC3E}">
        <p14:creationId xmlns:p14="http://schemas.microsoft.com/office/powerpoint/2010/main" val="265093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A76213B-8E9D-40E9-AC27-2F802D332A35}" type="datetimeFigureOut">
              <a:rPr lang="en-GB" smtClean="0"/>
              <a:t>10/06/2021</a:t>
            </a:fld>
            <a:endParaRPr lang="en-GB"/>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C15FCC2-FD07-4F6B-B6CB-AE8434273F1C}" type="slidenum">
              <a:rPr lang="en-GB" smtClean="0"/>
              <a:t>‹#›</a:t>
            </a:fld>
            <a:endParaRPr lang="en-GB"/>
          </a:p>
        </p:txBody>
      </p:sp>
    </p:spTree>
    <p:extLst>
      <p:ext uri="{BB962C8B-B14F-4D97-AF65-F5344CB8AC3E}">
        <p14:creationId xmlns:p14="http://schemas.microsoft.com/office/powerpoint/2010/main" val="41854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15FCC2-FD07-4F6B-B6CB-AE8434273F1C}" type="slidenum">
              <a:rPr lang="en-GB" smtClean="0"/>
              <a:t>1</a:t>
            </a:fld>
            <a:endParaRPr lang="en-GB"/>
          </a:p>
        </p:txBody>
      </p:sp>
    </p:spTree>
    <p:extLst>
      <p:ext uri="{BB962C8B-B14F-4D97-AF65-F5344CB8AC3E}">
        <p14:creationId xmlns:p14="http://schemas.microsoft.com/office/powerpoint/2010/main" val="50229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Starting point is </a:t>
            </a:r>
            <a:r>
              <a:rPr lang="en-GB" baseline="0" dirty="0" err="1" smtClean="0"/>
              <a:t>CoS</a:t>
            </a:r>
            <a:r>
              <a:rPr lang="en-GB" baseline="0" dirty="0" smtClean="0"/>
              <a:t> Charter which describes what </a:t>
            </a:r>
            <a:r>
              <a:rPr lang="en-GB" baseline="0" dirty="0" err="1" smtClean="0"/>
              <a:t>CoS</a:t>
            </a:r>
            <a:r>
              <a:rPr lang="en-GB" baseline="0" dirty="0" smtClean="0"/>
              <a:t> is and what it does, </a:t>
            </a:r>
          </a:p>
          <a:p>
            <a:r>
              <a:rPr lang="en-GB" baseline="0" dirty="0" smtClean="0"/>
              <a:t>Simple vision – that vision of welcome for all. </a:t>
            </a:r>
            <a:r>
              <a:rPr lang="en-GB" sz="1200" dirty="0" smtClean="0"/>
              <a:t>Vision - ‘</a:t>
            </a:r>
            <a:r>
              <a:rPr lang="en-GB" sz="1200" i="1" dirty="0" smtClean="0"/>
              <a:t>The UK will be a welcoming place of safety for all and proud to offer sanctuary to people fleeing violence and persecution</a:t>
            </a:r>
            <a:endParaRPr lang="en-GB" baseline="0" dirty="0" smtClean="0"/>
          </a:p>
          <a:p>
            <a:r>
              <a:rPr lang="en-GB" baseline="0" dirty="0" smtClean="0"/>
              <a:t>In Wales we are working towards the vision of Wales as a Nation of Sanctuary.</a:t>
            </a:r>
          </a:p>
          <a:p>
            <a:r>
              <a:rPr lang="en-GB" baseline="0" dirty="0" smtClean="0"/>
              <a:t>What is slightly more complex is that </a:t>
            </a:r>
            <a:r>
              <a:rPr lang="en-GB" baseline="0" dirty="0" err="1" smtClean="0"/>
              <a:t>CoS</a:t>
            </a:r>
            <a:r>
              <a:rPr lang="en-GB" baseline="0" dirty="0" smtClean="0"/>
              <a:t> e are a movement, network and </a:t>
            </a:r>
            <a:r>
              <a:rPr lang="en-GB" baseline="0" dirty="0" err="1" smtClean="0"/>
              <a:t>CoS</a:t>
            </a:r>
            <a:r>
              <a:rPr lang="en-GB" baseline="0" dirty="0" smtClean="0"/>
              <a:t> UK - </a:t>
            </a:r>
            <a:r>
              <a:rPr lang="en-GB" dirty="0" smtClean="0"/>
              <a:t>In other words:</a:t>
            </a:r>
          </a:p>
          <a:p>
            <a:r>
              <a:rPr lang="en-GB" dirty="0" smtClean="0"/>
              <a:t>City of Sanctuary UK is an </a:t>
            </a:r>
            <a:r>
              <a:rPr lang="en-GB" b="1" i="1" dirty="0" smtClean="0"/>
              <a:t>organisation</a:t>
            </a:r>
            <a:r>
              <a:rPr lang="en-GB" i="1" dirty="0" smtClean="0"/>
              <a:t>,</a:t>
            </a:r>
            <a:r>
              <a:rPr lang="en-GB" dirty="0" smtClean="0"/>
              <a:t> which supports a UK-wide </a:t>
            </a:r>
            <a:r>
              <a:rPr lang="en-GB" b="1" i="1" dirty="0" smtClean="0"/>
              <a:t>network</a:t>
            </a:r>
            <a:r>
              <a:rPr lang="en-GB" dirty="0" smtClean="0"/>
              <a:t> of local groups and streams of work, which forms part of a much wider </a:t>
            </a:r>
            <a:r>
              <a:rPr lang="en-GB" b="1" i="1" dirty="0" smtClean="0"/>
              <a:t>movement</a:t>
            </a:r>
            <a:r>
              <a:rPr lang="en-GB" dirty="0" smtClean="0"/>
              <a:t> of organisations and individuals working in different ways to make the UK a welcoming place for people seeking sanctuary.</a:t>
            </a:r>
            <a:endParaRPr lang="en-GB" sz="1200" dirty="0" smtClean="0"/>
          </a:p>
          <a:p>
            <a:pPr marL="0" indent="0">
              <a:buNone/>
            </a:pPr>
            <a:r>
              <a:rPr lang="en-GB" sz="1600" dirty="0" smtClean="0"/>
              <a:t>                                   </a:t>
            </a:r>
          </a:p>
          <a:p>
            <a:r>
              <a:rPr lang="en-GB" dirty="0" smtClean="0"/>
              <a:t>Where</a:t>
            </a:r>
            <a:r>
              <a:rPr lang="en-GB" baseline="0" dirty="0" smtClean="0"/>
              <a:t> </a:t>
            </a:r>
            <a:r>
              <a:rPr lang="en-GB" baseline="0" dirty="0" smtClean="0"/>
              <a:t>have we come from? Brief Story of </a:t>
            </a:r>
            <a:r>
              <a:rPr lang="en-GB" baseline="0" dirty="0" err="1" smtClean="0"/>
              <a:t>CoS</a:t>
            </a:r>
            <a:r>
              <a:rPr lang="en-GB" baseline="0" dirty="0" smtClean="0"/>
              <a:t> – Hundred Thousand welcomes </a:t>
            </a:r>
          </a:p>
          <a:p>
            <a:r>
              <a:rPr lang="en-GB" baseline="0" dirty="0" smtClean="0"/>
              <a:t>Started in 2005 Sheffield – 2007 Sheffield became our first </a:t>
            </a:r>
            <a:r>
              <a:rPr lang="en-GB" baseline="0" dirty="0" err="1" smtClean="0"/>
              <a:t>CoS</a:t>
            </a:r>
            <a:r>
              <a:rPr lang="en-GB" baseline="0" dirty="0" smtClean="0"/>
              <a:t> with over 70 pledged organisations and City Council support – slow but steady growth dispersal cities over the next few years. </a:t>
            </a:r>
            <a:r>
              <a:rPr lang="en-GB" baseline="0" dirty="0" smtClean="0"/>
              <a:t>Then Swansea – first in Wales, second in UK. </a:t>
            </a:r>
            <a:endParaRPr lang="en-GB" baseline="0" dirty="0" smtClean="0"/>
          </a:p>
          <a:p>
            <a:pPr fontAlgn="base"/>
            <a:r>
              <a:rPr lang="en-GB" baseline="0" dirty="0" smtClean="0"/>
              <a:t>Movement moments – Summer 2015 in response to the Syrian War and loss of life of people trying to cross the </a:t>
            </a:r>
            <a:r>
              <a:rPr lang="en-GB" baseline="0" dirty="0" err="1" smtClean="0"/>
              <a:t>Mediteeraen</a:t>
            </a:r>
            <a:r>
              <a:rPr lang="en-GB" baseline="0" dirty="0" smtClean="0"/>
              <a:t> – grow in towns, </a:t>
            </a:r>
            <a:r>
              <a:rPr lang="en-GB" baseline="0" dirty="0" err="1" smtClean="0"/>
              <a:t>villiges</a:t>
            </a:r>
            <a:r>
              <a:rPr lang="en-GB" baseline="0" dirty="0" smtClean="0"/>
              <a:t> from 20 to 50. 2017 we had around 80 – steady growth to date now 115 plus (with only a small number of groups becoming totally inactive)- But what we have seen is an explosion in our streams and awards work - </a:t>
            </a:r>
            <a:r>
              <a:rPr lang="en-GB" sz="1200" kern="1200" dirty="0" smtClean="0">
                <a:solidFill>
                  <a:schemeClr val="tx1"/>
                </a:solidFill>
                <a:effectLst/>
                <a:latin typeface="+mn-lt"/>
                <a:ea typeface="+mn-ea"/>
                <a:cs typeface="+mn-cs"/>
              </a:rPr>
              <a:t>308 schools in total in 2020 -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19 universities in total in 2020 with around 40 others</a:t>
            </a:r>
            <a:r>
              <a:rPr lang="en-GB" sz="1200" kern="1200" baseline="0" dirty="0" smtClean="0">
                <a:solidFill>
                  <a:schemeClr val="tx1"/>
                </a:solidFill>
                <a:effectLst/>
                <a:latin typeface="+mn-lt"/>
                <a:ea typeface="+mn-ea"/>
                <a:cs typeface="+mn-cs"/>
              </a:rPr>
              <a:t> at various stages in the process. Back last year decision to no longer have city-wide recognition process but an Council of Sanctuary award – and supported by a network. It is probably worth noting that we probably time to </a:t>
            </a:r>
            <a:r>
              <a:rPr lang="en-GB" sz="1200" kern="1200" baseline="0" dirty="0" err="1" smtClean="0">
                <a:solidFill>
                  <a:schemeClr val="tx1"/>
                </a:solidFill>
                <a:effectLst/>
                <a:latin typeface="+mn-lt"/>
                <a:ea typeface="+mn-ea"/>
                <a:cs typeface="+mn-cs"/>
              </a:rPr>
              <a:t>recognitin</a:t>
            </a:r>
            <a:r>
              <a:rPr lang="en-GB" sz="1200" kern="1200" baseline="0" dirty="0" smtClean="0">
                <a:solidFill>
                  <a:schemeClr val="tx1"/>
                </a:solidFill>
                <a:effectLst/>
                <a:latin typeface="+mn-lt"/>
                <a:ea typeface="+mn-ea"/>
                <a:cs typeface="+mn-cs"/>
              </a:rPr>
              <a:t> that we are part of one big </a:t>
            </a:r>
            <a:r>
              <a:rPr lang="en-GB" sz="1200" kern="1200" baseline="0" dirty="0" err="1" smtClean="0">
                <a:solidFill>
                  <a:schemeClr val="tx1"/>
                </a:solidFill>
                <a:effectLst/>
                <a:latin typeface="+mn-lt"/>
                <a:ea typeface="+mn-ea"/>
                <a:cs typeface="+mn-cs"/>
              </a:rPr>
              <a:t>CoS</a:t>
            </a:r>
            <a:r>
              <a:rPr lang="en-GB" sz="1200" kern="1200" baseline="0" dirty="0" smtClean="0">
                <a:solidFill>
                  <a:schemeClr val="tx1"/>
                </a:solidFill>
                <a:effectLst/>
                <a:latin typeface="+mn-lt"/>
                <a:ea typeface="+mn-ea"/>
                <a:cs typeface="+mn-cs"/>
              </a:rPr>
              <a:t> network but within that there are numerous other networks such as schools, universities – at UK, regional, national in terms of the devolved nations and smaller local networks. . </a:t>
            </a:r>
            <a:endParaRPr lang="en-GB" dirty="0"/>
          </a:p>
        </p:txBody>
      </p:sp>
      <p:sp>
        <p:nvSpPr>
          <p:cNvPr id="4" name="Slide Number Placeholder 3"/>
          <p:cNvSpPr>
            <a:spLocks noGrp="1"/>
          </p:cNvSpPr>
          <p:nvPr>
            <p:ph type="sldNum" sz="quarter" idx="10"/>
          </p:nvPr>
        </p:nvSpPr>
        <p:spPr/>
        <p:txBody>
          <a:bodyPr/>
          <a:lstStyle/>
          <a:p>
            <a:fld id="{DC15FCC2-FD07-4F6B-B6CB-AE8434273F1C}" type="slidenum">
              <a:rPr lang="en-GB" smtClean="0"/>
              <a:t>2</a:t>
            </a:fld>
            <a:endParaRPr lang="en-GB"/>
          </a:p>
        </p:txBody>
      </p:sp>
    </p:spTree>
    <p:extLst>
      <p:ext uri="{BB962C8B-B14F-4D97-AF65-F5344CB8AC3E}">
        <p14:creationId xmlns:p14="http://schemas.microsoft.com/office/powerpoint/2010/main" val="305058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essentially we think</a:t>
            </a:r>
            <a:r>
              <a:rPr lang="en-GB" baseline="0" dirty="0" smtClean="0"/>
              <a:t> by applying </a:t>
            </a:r>
            <a:r>
              <a:rPr lang="en-GB" dirty="0" smtClean="0"/>
              <a:t>our</a:t>
            </a:r>
            <a:r>
              <a:rPr lang="en-GB" baseline="0" dirty="0" smtClean="0"/>
              <a:t> network principles to all parts of </a:t>
            </a:r>
            <a:r>
              <a:rPr lang="en-GB" baseline="0" dirty="0" err="1" smtClean="0"/>
              <a:t>CoS</a:t>
            </a:r>
            <a:r>
              <a:rPr lang="en-GB" baseline="0" dirty="0" smtClean="0"/>
              <a:t> we can achieve changes we want to see -  slightly more complex than that and in developing our strategy in 2017 we noted there are two parts to our theory of change.</a:t>
            </a:r>
          </a:p>
          <a:p>
            <a:endParaRPr lang="en-GB" baseline="0" dirty="0" smtClean="0"/>
          </a:p>
          <a:p>
            <a:r>
              <a:rPr lang="en-GB" baseline="0" dirty="0" smtClean="0"/>
              <a:t>At micro level we believe that the welcoming work that you are all doing at a grassroots level will change public attitudes towards sanctuary seekers – and most importantly we think that is most effectively done by applying our network principles and in particular through </a:t>
            </a:r>
            <a:r>
              <a:rPr lang="en-GB" i="1" dirty="0" smtClean="0"/>
              <a:t>Creating opportunities for relationships of friendship and solidarity between local people and those seeking sanctuary </a:t>
            </a:r>
            <a:r>
              <a:rPr lang="en-GB" dirty="0" smtClean="0"/>
              <a:t>– there is a lot of academic research both on public attitudes and in relation to social contact theory that underpins our assumptions in this regard. </a:t>
            </a:r>
          </a:p>
          <a:p>
            <a:endParaRPr lang="en-GB" i="1" dirty="0" smtClean="0"/>
          </a:p>
          <a:p>
            <a:pPr defTabSz="924009">
              <a:defRPr/>
            </a:pPr>
            <a:r>
              <a:rPr lang="en-GB" dirty="0" smtClean="0"/>
              <a:t>And then both at micro level and macro level we are all contributing to building a wider movement – groups are building a network of pledged organisations, groups and </a:t>
            </a:r>
            <a:r>
              <a:rPr lang="en-GB" dirty="0" err="1" smtClean="0"/>
              <a:t>CoS</a:t>
            </a:r>
            <a:r>
              <a:rPr lang="en-GB" dirty="0" smtClean="0"/>
              <a:t> UK are working to make as many places as possible welcoming places of sanctuary, we are working to get more UK level mass membership organisations on board – so a bottom up and top down two pronged attack – and in doing so getting more and more individuals involved in the movement who call for change in the asylum system.</a:t>
            </a:r>
            <a:r>
              <a:rPr lang="en-GB" baseline="0" dirty="0" smtClean="0"/>
              <a:t> </a:t>
            </a:r>
            <a:r>
              <a:rPr lang="en-GB" dirty="0" smtClean="0"/>
              <a:t>Some the academic literature points to a tipping point of 3.5% of the population for movement building to create longer term change.</a:t>
            </a:r>
            <a:r>
              <a:rPr lang="en-GB" baseline="0" dirty="0" smtClean="0"/>
              <a:t> </a:t>
            </a:r>
            <a:endParaRPr lang="en-GB" dirty="0" smtClean="0"/>
          </a:p>
          <a:p>
            <a:pPr defTabSz="924009">
              <a:defRPr/>
            </a:pPr>
            <a:r>
              <a:rPr lang="en-GB" dirty="0" smtClean="0"/>
              <a:t>However what connects our welcoming work and our work to build a movement – what needs to happen to make the change we want – the UK to be a welcoming place of safety for all and proud to offer sanctuary to those fleeing violence and persecution </a:t>
            </a:r>
          </a:p>
          <a:p>
            <a:pPr defTabSz="924009">
              <a:defRPr/>
            </a:pPr>
            <a:endParaRPr lang="en-GB" dirty="0" smtClean="0"/>
          </a:p>
          <a:p>
            <a:pPr defTabSz="924009">
              <a:defRPr/>
            </a:pPr>
            <a:endParaRPr lang="en-GB" dirty="0" smtClean="0"/>
          </a:p>
          <a:p>
            <a:endParaRPr lang="en-GB" i="0" dirty="0" smtClean="0"/>
          </a:p>
          <a:p>
            <a:endParaRPr lang="en-GB" dirty="0"/>
          </a:p>
        </p:txBody>
      </p:sp>
      <p:sp>
        <p:nvSpPr>
          <p:cNvPr id="4" name="Slide Number Placeholder 3"/>
          <p:cNvSpPr>
            <a:spLocks noGrp="1"/>
          </p:cNvSpPr>
          <p:nvPr>
            <p:ph type="sldNum" sz="quarter" idx="10"/>
          </p:nvPr>
        </p:nvSpPr>
        <p:spPr/>
        <p:txBody>
          <a:bodyPr/>
          <a:lstStyle/>
          <a:p>
            <a:fld id="{DC15FCC2-FD07-4F6B-B6CB-AE8434273F1C}" type="slidenum">
              <a:rPr lang="en-GB" smtClean="0"/>
              <a:t>3</a:t>
            </a:fld>
            <a:endParaRPr lang="en-GB"/>
          </a:p>
        </p:txBody>
      </p:sp>
    </p:spTree>
    <p:extLst>
      <p:ext uri="{BB962C8B-B14F-4D97-AF65-F5344CB8AC3E}">
        <p14:creationId xmlns:p14="http://schemas.microsoft.com/office/powerpoint/2010/main" val="311273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Streams and Awards are strategic tools for movement</a:t>
            </a:r>
            <a:r>
              <a:rPr lang="en-GB" baseline="0" dirty="0" smtClean="0"/>
              <a:t> building - </a:t>
            </a:r>
            <a:r>
              <a:rPr lang="en-GB" dirty="0" smtClean="0"/>
              <a:t>A Stream of Sanctuary encourages professionals or practitioners within ‘communities of practices or interests’ to come together to embed the concepts of welcome, safety and inclusion within their professions, sectors and organisations, together with other interested individuals (including people seeking sanctuary), groups and organisations.</a:t>
            </a:r>
          </a:p>
          <a:p>
            <a:r>
              <a:rPr lang="en-GB" dirty="0" smtClean="0"/>
              <a:t>Any individual or organisation working within a Stream of Sanctuary must be committed to the vision and values of City of Sanctuary. The development of new activities, projects and initiatives within a Stream must be aligned with City of Sanctuary network principles. A Stream will also enable the sharing of best practice, resources and ideas. </a:t>
            </a:r>
          </a:p>
          <a:p>
            <a:endParaRPr lang="en-GB" dirty="0" smtClean="0"/>
          </a:p>
          <a:p>
            <a:r>
              <a:rPr lang="en-GB" dirty="0" smtClean="0"/>
              <a:t>Organisations that fall within a Stream of Sanctuary may wish to apply for a Sanctuary Award to gain</a:t>
            </a:r>
            <a:r>
              <a:rPr lang="en-GB" baseline="0" dirty="0" smtClean="0"/>
              <a:t> recognition for the exemplary work - </a:t>
            </a:r>
            <a:r>
              <a:rPr lang="en-GB" dirty="0" smtClean="0"/>
              <a:t>following specific criteria which have been developed by City of Sanctuary UK. </a:t>
            </a:r>
          </a:p>
          <a:p>
            <a:pPr defTabSz="942289">
              <a:defRPr/>
            </a:pPr>
            <a:endParaRPr lang="en-GB" dirty="0" smtClean="0"/>
          </a:p>
        </p:txBody>
      </p:sp>
      <p:sp>
        <p:nvSpPr>
          <p:cNvPr id="4" name="Slide Number Placeholder 3"/>
          <p:cNvSpPr>
            <a:spLocks noGrp="1"/>
          </p:cNvSpPr>
          <p:nvPr>
            <p:ph type="sldNum" sz="quarter" idx="10"/>
          </p:nvPr>
        </p:nvSpPr>
        <p:spPr/>
        <p:txBody>
          <a:bodyPr/>
          <a:lstStyle/>
          <a:p>
            <a:fld id="{DC15FCC2-FD07-4F6B-B6CB-AE8434273F1C}" type="slidenum">
              <a:rPr lang="en-GB" smtClean="0"/>
              <a:t>4</a:t>
            </a:fld>
            <a:endParaRPr lang="en-GB"/>
          </a:p>
        </p:txBody>
      </p:sp>
    </p:spTree>
    <p:extLst>
      <p:ext uri="{BB962C8B-B14F-4D97-AF65-F5344CB8AC3E}">
        <p14:creationId xmlns:p14="http://schemas.microsoft.com/office/powerpoint/2010/main" val="10470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710248" y="4518205"/>
            <a:ext cx="5681980" cy="3696712"/>
          </a:xfrm>
          <a:prstGeom prst="rect">
            <a:avLst/>
          </a:prstGeom>
          <a:noFill/>
          <a:ln>
            <a:noFill/>
          </a:ln>
        </p:spPr>
        <p:txBody>
          <a:bodyPr spcFirstLastPara="1" wrap="square" lIns="93573" tIns="46774" rIns="93573" bIns="46774" anchor="t" anchorCtr="0">
            <a:noAutofit/>
          </a:bodyPr>
          <a:lstStyle/>
          <a:p>
            <a:pPr>
              <a:lnSpc>
                <a:spcPct val="107916"/>
              </a:lnSpc>
              <a:spcBef>
                <a:spcPts val="819"/>
              </a:spcBef>
              <a:spcAft>
                <a:spcPts val="819"/>
              </a:spcAft>
              <a:buSzPts val="1100"/>
            </a:pPr>
            <a:r>
              <a:rPr lang="en-GB" sz="1100" dirty="0" smtClean="0"/>
              <a:t>Minimum criteria </a:t>
            </a:r>
            <a:endParaRPr sz="1100" dirty="0"/>
          </a:p>
        </p:txBody>
      </p:sp>
      <p:sp>
        <p:nvSpPr>
          <p:cNvPr id="203" name="Google Shape;203;p4:notes"/>
          <p:cNvSpPr>
            <a:spLocks noGrp="1" noRot="1" noChangeAspect="1"/>
          </p:cNvSpPr>
          <p:nvPr>
            <p:ph type="sldImg" idx="2"/>
          </p:nvPr>
        </p:nvSpPr>
        <p:spPr>
          <a:xfrm>
            <a:off x="733425" y="1173163"/>
            <a:ext cx="5635625" cy="3170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06202088e_0_123:notes"/>
          <p:cNvSpPr txBox="1">
            <a:spLocks noGrp="1"/>
          </p:cNvSpPr>
          <p:nvPr>
            <p:ph type="body" idx="1"/>
          </p:nvPr>
        </p:nvSpPr>
        <p:spPr>
          <a:xfrm>
            <a:off x="710248" y="4518204"/>
            <a:ext cx="5682100" cy="3696640"/>
          </a:xfrm>
          <a:prstGeom prst="rect">
            <a:avLst/>
          </a:prstGeom>
          <a:noFill/>
          <a:ln>
            <a:noFill/>
          </a:ln>
        </p:spPr>
        <p:txBody>
          <a:bodyPr spcFirstLastPara="1" wrap="square" lIns="93573" tIns="46774" rIns="93573" bIns="46774" anchor="t" anchorCtr="0">
            <a:noAutofit/>
          </a:bodyPr>
          <a:lstStyle/>
          <a:p>
            <a:pPr>
              <a:buSzPts val="1400"/>
            </a:pPr>
            <a:endParaRPr/>
          </a:p>
        </p:txBody>
      </p:sp>
      <p:sp>
        <p:nvSpPr>
          <p:cNvPr id="268" name="Google Shape;268;gd06202088e_0_123:notes"/>
          <p:cNvSpPr>
            <a:spLocks noGrp="1" noRot="1" noChangeAspect="1"/>
          </p:cNvSpPr>
          <p:nvPr>
            <p:ph type="sldImg" idx="2"/>
          </p:nvPr>
        </p:nvSpPr>
        <p:spPr>
          <a:xfrm>
            <a:off x="733425" y="1173163"/>
            <a:ext cx="5635625" cy="3170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C15FCC2-FD07-4F6B-B6CB-AE8434273F1C}" type="slidenum">
              <a:rPr lang="en-GB" smtClean="0"/>
              <a:t>7</a:t>
            </a:fld>
            <a:endParaRPr lang="en-GB"/>
          </a:p>
        </p:txBody>
      </p:sp>
    </p:spTree>
    <p:extLst>
      <p:ext uri="{BB962C8B-B14F-4D97-AF65-F5344CB8AC3E}">
        <p14:creationId xmlns:p14="http://schemas.microsoft.com/office/powerpoint/2010/main" val="10470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Georgia" panose="02040502050405020303" pitchFamily="18" charset="0"/>
                <a:cs typeface="Helvetica"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1D9FA5B6-DAFB-4716-9F70-13810CCC1B95}"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2883803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9FA5B6-DAFB-4716-9F70-13810CCC1B95}"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425790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9FA5B6-DAFB-4716-9F70-13810CCC1B95}"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75529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0903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102"/>
        <p:cNvGrpSpPr/>
        <p:nvPr/>
      </p:nvGrpSpPr>
      <p:grpSpPr>
        <a:xfrm>
          <a:off x="0" y="0"/>
          <a:ext cx="0" cy="0"/>
          <a:chOff x="0" y="0"/>
          <a:chExt cx="0" cy="0"/>
        </a:xfrm>
      </p:grpSpPr>
      <p:sp>
        <p:nvSpPr>
          <p:cNvPr id="103" name="Google Shape;103;gd06202088e_0_271"/>
          <p:cNvSpPr>
            <a:spLocks noGrp="1"/>
          </p:cNvSpPr>
          <p:nvPr>
            <p:ph type="pic" idx="2"/>
          </p:nvPr>
        </p:nvSpPr>
        <p:spPr>
          <a:xfrm>
            <a:off x="1361591" y="2616354"/>
            <a:ext cx="887400" cy="88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04" name="Google Shape;104;gd06202088e_0_271"/>
          <p:cNvSpPr>
            <a:spLocks noGrp="1"/>
          </p:cNvSpPr>
          <p:nvPr>
            <p:ph type="pic" idx="3"/>
          </p:nvPr>
        </p:nvSpPr>
        <p:spPr>
          <a:xfrm>
            <a:off x="4420929" y="2616354"/>
            <a:ext cx="887400" cy="88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05" name="Google Shape;105;gd06202088e_0_271"/>
          <p:cNvSpPr>
            <a:spLocks noGrp="1"/>
          </p:cNvSpPr>
          <p:nvPr>
            <p:ph type="pic" idx="4"/>
          </p:nvPr>
        </p:nvSpPr>
        <p:spPr>
          <a:xfrm>
            <a:off x="7407299" y="2616354"/>
            <a:ext cx="887400" cy="88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06" name="Google Shape;106;gd06202088e_0_271"/>
          <p:cNvSpPr>
            <a:spLocks noGrp="1"/>
          </p:cNvSpPr>
          <p:nvPr>
            <p:ph type="pic" idx="5"/>
          </p:nvPr>
        </p:nvSpPr>
        <p:spPr>
          <a:xfrm>
            <a:off x="10456949" y="2616354"/>
            <a:ext cx="887400" cy="88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07" name="Google Shape;107;gd06202088e_0_271"/>
          <p:cNvSpPr txBox="1">
            <a:spLocks noGrp="1"/>
          </p:cNvSpPr>
          <p:nvPr>
            <p:ph type="body" idx="1"/>
          </p:nvPr>
        </p:nvSpPr>
        <p:spPr>
          <a:xfrm>
            <a:off x="439643" y="4491306"/>
            <a:ext cx="2159100" cy="601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100"/>
              <a:buNone/>
              <a:defRPr sz="1100">
                <a:solidFill>
                  <a:schemeClr val="dk1"/>
                </a:solidFill>
              </a:defRPr>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d06202088e_0_271"/>
          <p:cNvSpPr txBox="1">
            <a:spLocks noGrp="1"/>
          </p:cNvSpPr>
          <p:nvPr>
            <p:ph type="body" idx="6"/>
          </p:nvPr>
        </p:nvSpPr>
        <p:spPr>
          <a:xfrm>
            <a:off x="3580136" y="4491306"/>
            <a:ext cx="1983600" cy="601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100"/>
              <a:buNone/>
              <a:defRPr sz="1100">
                <a:solidFill>
                  <a:schemeClr val="dk1"/>
                </a:solidFill>
              </a:defRPr>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d06202088e_0_271"/>
          <p:cNvSpPr txBox="1">
            <a:spLocks noGrp="1"/>
          </p:cNvSpPr>
          <p:nvPr>
            <p:ph type="body" idx="7"/>
          </p:nvPr>
        </p:nvSpPr>
        <p:spPr>
          <a:xfrm>
            <a:off x="6628138" y="4491306"/>
            <a:ext cx="1983600" cy="601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100"/>
              <a:buNone/>
              <a:defRPr sz="1100">
                <a:solidFill>
                  <a:schemeClr val="dk1"/>
                </a:solidFill>
              </a:defRPr>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gd06202088e_0_271"/>
          <p:cNvSpPr txBox="1">
            <a:spLocks noGrp="1"/>
          </p:cNvSpPr>
          <p:nvPr>
            <p:ph type="body" idx="8"/>
          </p:nvPr>
        </p:nvSpPr>
        <p:spPr>
          <a:xfrm>
            <a:off x="9676136" y="4491306"/>
            <a:ext cx="1983600" cy="6018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dk1"/>
              </a:buClr>
              <a:buSzPts val="1100"/>
              <a:buNone/>
              <a:defRPr sz="1100">
                <a:solidFill>
                  <a:schemeClr val="dk1"/>
                </a:solidFill>
              </a:defRPr>
            </a:lvl1pPr>
            <a:lvl2pPr marL="914400" lvl="1" indent="-228600" algn="l" rtl="0">
              <a:lnSpc>
                <a:spcPct val="90000"/>
              </a:lnSpc>
              <a:spcBef>
                <a:spcPts val="500"/>
              </a:spcBef>
              <a:spcAft>
                <a:spcPts val="0"/>
              </a:spcAft>
              <a:buClr>
                <a:schemeClr val="dk1"/>
              </a:buClr>
              <a:buSzPts val="1100"/>
              <a:buNone/>
              <a:defRPr sz="1100"/>
            </a:lvl2pPr>
            <a:lvl3pPr marL="1371600" lvl="2" indent="-228600" algn="l" rtl="0">
              <a:lnSpc>
                <a:spcPct val="90000"/>
              </a:lnSpc>
              <a:spcBef>
                <a:spcPts val="500"/>
              </a:spcBef>
              <a:spcAft>
                <a:spcPts val="0"/>
              </a:spcAft>
              <a:buClr>
                <a:schemeClr val="dk1"/>
              </a:buClr>
              <a:buSzPts val="1100"/>
              <a:buNone/>
              <a:defRPr sz="11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d06202088e_0_271"/>
          <p:cNvSpPr txBox="1">
            <a:spLocks noGrp="1"/>
          </p:cNvSpPr>
          <p:nvPr>
            <p:ph type="body" idx="9"/>
          </p:nvPr>
        </p:nvSpPr>
        <p:spPr>
          <a:xfrm>
            <a:off x="233457" y="4019516"/>
            <a:ext cx="2586000" cy="3693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Clr>
                <a:schemeClr val="dk1"/>
              </a:buClr>
              <a:buSzPts val="1800"/>
              <a:buNone/>
              <a:defRPr sz="1800" b="1">
                <a:latin typeface="Arial"/>
                <a:ea typeface="Arial"/>
                <a:cs typeface="Arial"/>
                <a:sym typeface="Arial"/>
              </a:defRPr>
            </a:lvl1pPr>
            <a:lvl2pPr marL="914400" lvl="1" indent="-228600" algn="l" rtl="0">
              <a:lnSpc>
                <a:spcPct val="90000"/>
              </a:lnSpc>
              <a:spcBef>
                <a:spcPts val="500"/>
              </a:spcBef>
              <a:spcAft>
                <a:spcPts val="0"/>
              </a:spcAft>
              <a:buClr>
                <a:schemeClr val="dk1"/>
              </a:buClr>
              <a:buSzPts val="1800"/>
              <a:buNone/>
              <a:defRPr sz="1800"/>
            </a:lvl2pPr>
            <a:lvl3pPr marL="1371600" lvl="2" indent="-228600" algn="l" rtl="0">
              <a:lnSpc>
                <a:spcPct val="90000"/>
              </a:lnSpc>
              <a:spcBef>
                <a:spcPts val="500"/>
              </a:spcBef>
              <a:spcAft>
                <a:spcPts val="0"/>
              </a:spcAft>
              <a:buClr>
                <a:schemeClr val="dk1"/>
              </a:buClr>
              <a:buSzPts val="1800"/>
              <a:buNone/>
              <a:defRPr sz="1800"/>
            </a:lvl3pPr>
            <a:lvl4pPr marL="1828800" lvl="3" indent="-228600" algn="l" rtl="0">
              <a:lnSpc>
                <a:spcPct val="90000"/>
              </a:lnSpc>
              <a:spcBef>
                <a:spcPts val="500"/>
              </a:spcBef>
              <a:spcAft>
                <a:spcPts val="0"/>
              </a:spcAft>
              <a:buClr>
                <a:schemeClr val="dk1"/>
              </a:buClr>
              <a:buSzPts val="1800"/>
              <a:buNone/>
              <a:defRPr sz="1800"/>
            </a:lvl4pPr>
            <a:lvl5pPr marL="2286000" lvl="4" indent="-228600" algn="l" rtl="0">
              <a:lnSpc>
                <a:spcPct val="90000"/>
              </a:lnSpc>
              <a:spcBef>
                <a:spcPts val="500"/>
              </a:spcBef>
              <a:spcAft>
                <a:spcPts val="0"/>
              </a:spcAft>
              <a:buClr>
                <a:schemeClr val="dk1"/>
              </a:buClr>
              <a:buSzPts val="1800"/>
              <a:buNone/>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d06202088e_0_271"/>
          <p:cNvSpPr txBox="1">
            <a:spLocks noGrp="1"/>
          </p:cNvSpPr>
          <p:nvPr>
            <p:ph type="body" idx="13"/>
          </p:nvPr>
        </p:nvSpPr>
        <p:spPr>
          <a:xfrm>
            <a:off x="3281457" y="4019516"/>
            <a:ext cx="2586000" cy="3693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Clr>
                <a:schemeClr val="dk1"/>
              </a:buClr>
              <a:buSzPts val="1800"/>
              <a:buNone/>
              <a:defRPr sz="1800" b="1">
                <a:latin typeface="Arial"/>
                <a:ea typeface="Arial"/>
                <a:cs typeface="Arial"/>
                <a:sym typeface="Arial"/>
              </a:defRPr>
            </a:lvl1pPr>
            <a:lvl2pPr marL="914400" lvl="1" indent="-228600" algn="l" rtl="0">
              <a:lnSpc>
                <a:spcPct val="90000"/>
              </a:lnSpc>
              <a:spcBef>
                <a:spcPts val="500"/>
              </a:spcBef>
              <a:spcAft>
                <a:spcPts val="0"/>
              </a:spcAft>
              <a:buClr>
                <a:schemeClr val="dk1"/>
              </a:buClr>
              <a:buSzPts val="1800"/>
              <a:buNone/>
              <a:defRPr sz="1800"/>
            </a:lvl2pPr>
            <a:lvl3pPr marL="1371600" lvl="2" indent="-228600" algn="l" rtl="0">
              <a:lnSpc>
                <a:spcPct val="90000"/>
              </a:lnSpc>
              <a:spcBef>
                <a:spcPts val="500"/>
              </a:spcBef>
              <a:spcAft>
                <a:spcPts val="0"/>
              </a:spcAft>
              <a:buClr>
                <a:schemeClr val="dk1"/>
              </a:buClr>
              <a:buSzPts val="1800"/>
              <a:buNone/>
              <a:defRPr sz="1800"/>
            </a:lvl3pPr>
            <a:lvl4pPr marL="1828800" lvl="3" indent="-228600" algn="l" rtl="0">
              <a:lnSpc>
                <a:spcPct val="90000"/>
              </a:lnSpc>
              <a:spcBef>
                <a:spcPts val="500"/>
              </a:spcBef>
              <a:spcAft>
                <a:spcPts val="0"/>
              </a:spcAft>
              <a:buClr>
                <a:schemeClr val="dk1"/>
              </a:buClr>
              <a:buSzPts val="1800"/>
              <a:buNone/>
              <a:defRPr sz="1800"/>
            </a:lvl4pPr>
            <a:lvl5pPr marL="2286000" lvl="4" indent="-228600" algn="l" rtl="0">
              <a:lnSpc>
                <a:spcPct val="90000"/>
              </a:lnSpc>
              <a:spcBef>
                <a:spcPts val="500"/>
              </a:spcBef>
              <a:spcAft>
                <a:spcPts val="0"/>
              </a:spcAft>
              <a:buClr>
                <a:schemeClr val="dk1"/>
              </a:buClr>
              <a:buSzPts val="1800"/>
              <a:buNone/>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d06202088e_0_271"/>
          <p:cNvSpPr txBox="1">
            <a:spLocks noGrp="1"/>
          </p:cNvSpPr>
          <p:nvPr>
            <p:ph type="body" idx="14"/>
          </p:nvPr>
        </p:nvSpPr>
        <p:spPr>
          <a:xfrm>
            <a:off x="6326144" y="4019516"/>
            <a:ext cx="2586000" cy="3693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Clr>
                <a:schemeClr val="dk1"/>
              </a:buClr>
              <a:buSzPts val="1800"/>
              <a:buNone/>
              <a:defRPr sz="1800" b="1">
                <a:latin typeface="Arial"/>
                <a:ea typeface="Arial"/>
                <a:cs typeface="Arial"/>
                <a:sym typeface="Arial"/>
              </a:defRPr>
            </a:lvl1pPr>
            <a:lvl2pPr marL="914400" lvl="1" indent="-228600" algn="l" rtl="0">
              <a:lnSpc>
                <a:spcPct val="90000"/>
              </a:lnSpc>
              <a:spcBef>
                <a:spcPts val="500"/>
              </a:spcBef>
              <a:spcAft>
                <a:spcPts val="0"/>
              </a:spcAft>
              <a:buClr>
                <a:schemeClr val="dk1"/>
              </a:buClr>
              <a:buSzPts val="1800"/>
              <a:buNone/>
              <a:defRPr sz="1800"/>
            </a:lvl2pPr>
            <a:lvl3pPr marL="1371600" lvl="2" indent="-228600" algn="l" rtl="0">
              <a:lnSpc>
                <a:spcPct val="90000"/>
              </a:lnSpc>
              <a:spcBef>
                <a:spcPts val="500"/>
              </a:spcBef>
              <a:spcAft>
                <a:spcPts val="0"/>
              </a:spcAft>
              <a:buClr>
                <a:schemeClr val="dk1"/>
              </a:buClr>
              <a:buSzPts val="1800"/>
              <a:buNone/>
              <a:defRPr sz="1800"/>
            </a:lvl3pPr>
            <a:lvl4pPr marL="1828800" lvl="3" indent="-228600" algn="l" rtl="0">
              <a:lnSpc>
                <a:spcPct val="90000"/>
              </a:lnSpc>
              <a:spcBef>
                <a:spcPts val="500"/>
              </a:spcBef>
              <a:spcAft>
                <a:spcPts val="0"/>
              </a:spcAft>
              <a:buClr>
                <a:schemeClr val="dk1"/>
              </a:buClr>
              <a:buSzPts val="1800"/>
              <a:buNone/>
              <a:defRPr sz="1800"/>
            </a:lvl4pPr>
            <a:lvl5pPr marL="2286000" lvl="4" indent="-228600" algn="l" rtl="0">
              <a:lnSpc>
                <a:spcPct val="90000"/>
              </a:lnSpc>
              <a:spcBef>
                <a:spcPts val="500"/>
              </a:spcBef>
              <a:spcAft>
                <a:spcPts val="0"/>
              </a:spcAft>
              <a:buClr>
                <a:schemeClr val="dk1"/>
              </a:buClr>
              <a:buSzPts val="1800"/>
              <a:buNone/>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d06202088e_0_271"/>
          <p:cNvSpPr txBox="1">
            <a:spLocks noGrp="1"/>
          </p:cNvSpPr>
          <p:nvPr>
            <p:ph type="body" idx="15"/>
          </p:nvPr>
        </p:nvSpPr>
        <p:spPr>
          <a:xfrm>
            <a:off x="9374144" y="4019516"/>
            <a:ext cx="2586000" cy="3693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Clr>
                <a:schemeClr val="dk1"/>
              </a:buClr>
              <a:buSzPts val="1800"/>
              <a:buNone/>
              <a:defRPr sz="1800" b="1">
                <a:latin typeface="Arial"/>
                <a:ea typeface="Arial"/>
                <a:cs typeface="Arial"/>
                <a:sym typeface="Arial"/>
              </a:defRPr>
            </a:lvl1pPr>
            <a:lvl2pPr marL="914400" lvl="1" indent="-228600" algn="l" rtl="0">
              <a:lnSpc>
                <a:spcPct val="90000"/>
              </a:lnSpc>
              <a:spcBef>
                <a:spcPts val="500"/>
              </a:spcBef>
              <a:spcAft>
                <a:spcPts val="0"/>
              </a:spcAft>
              <a:buClr>
                <a:schemeClr val="dk1"/>
              </a:buClr>
              <a:buSzPts val="1800"/>
              <a:buNone/>
              <a:defRPr sz="1800"/>
            </a:lvl2pPr>
            <a:lvl3pPr marL="1371600" lvl="2" indent="-228600" algn="l" rtl="0">
              <a:lnSpc>
                <a:spcPct val="90000"/>
              </a:lnSpc>
              <a:spcBef>
                <a:spcPts val="500"/>
              </a:spcBef>
              <a:spcAft>
                <a:spcPts val="0"/>
              </a:spcAft>
              <a:buClr>
                <a:schemeClr val="dk1"/>
              </a:buClr>
              <a:buSzPts val="1800"/>
              <a:buNone/>
              <a:defRPr sz="1800"/>
            </a:lvl3pPr>
            <a:lvl4pPr marL="1828800" lvl="3" indent="-228600" algn="l" rtl="0">
              <a:lnSpc>
                <a:spcPct val="90000"/>
              </a:lnSpc>
              <a:spcBef>
                <a:spcPts val="500"/>
              </a:spcBef>
              <a:spcAft>
                <a:spcPts val="0"/>
              </a:spcAft>
              <a:buClr>
                <a:schemeClr val="dk1"/>
              </a:buClr>
              <a:buSzPts val="1800"/>
              <a:buNone/>
              <a:defRPr sz="1800"/>
            </a:lvl4pPr>
            <a:lvl5pPr marL="2286000" lvl="4" indent="-228600" algn="l" rtl="0">
              <a:lnSpc>
                <a:spcPct val="90000"/>
              </a:lnSpc>
              <a:spcBef>
                <a:spcPts val="500"/>
              </a:spcBef>
              <a:spcAft>
                <a:spcPts val="0"/>
              </a:spcAft>
              <a:buClr>
                <a:schemeClr val="dk1"/>
              </a:buClr>
              <a:buSzPts val="1800"/>
              <a:buNone/>
              <a:defRPr sz="1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gd06202088e_0_271"/>
          <p:cNvSpPr txBox="1">
            <a:spLocks noGrp="1"/>
          </p:cNvSpPr>
          <p:nvPr>
            <p:ph type="title"/>
          </p:nvPr>
        </p:nvSpPr>
        <p:spPr>
          <a:xfrm>
            <a:off x="230124" y="457200"/>
            <a:ext cx="11731800" cy="7590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18204208"/>
      </p:ext>
    </p:extLst>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cs typeface="Helvetica"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228600" indent="-228600">
              <a:lnSpc>
                <a:spcPct val="100000"/>
              </a:lnSpc>
              <a:spcBef>
                <a:spcPts val="0"/>
              </a:spcBef>
              <a:buFontTx/>
              <a:buBlip>
                <a:blip r:embed="rId2"/>
              </a:buBlip>
              <a:defRPr>
                <a:latin typeface="Arial" panose="020B0604020202020204" pitchFamily="34" charset="0"/>
                <a:cs typeface="Arial" panose="020B0604020202020204" pitchFamily="34" charset="0"/>
              </a:defRPr>
            </a:lvl1pPr>
            <a:lvl2pPr marL="685800" indent="-228600">
              <a:lnSpc>
                <a:spcPct val="100000"/>
              </a:lnSpc>
              <a:spcBef>
                <a:spcPts val="0"/>
              </a:spcBef>
              <a:buFontTx/>
              <a:buBlip>
                <a:blip r:embed="rId2"/>
              </a:buBlip>
              <a:defRPr>
                <a:latin typeface="Arial" panose="020B0604020202020204" pitchFamily="34" charset="0"/>
                <a:cs typeface="Arial" panose="020B0604020202020204" pitchFamily="34" charset="0"/>
              </a:defRPr>
            </a:lvl2pPr>
            <a:lvl3pPr marL="1143000" indent="-228600">
              <a:lnSpc>
                <a:spcPct val="100000"/>
              </a:lnSpc>
              <a:spcBef>
                <a:spcPts val="0"/>
              </a:spcBef>
              <a:buFontTx/>
              <a:buBlip>
                <a:blip r:embed="rId2"/>
              </a:buBlip>
              <a:defRPr>
                <a:latin typeface="Arial" panose="020B0604020202020204" pitchFamily="34" charset="0"/>
                <a:cs typeface="Arial" panose="020B0604020202020204" pitchFamily="34" charset="0"/>
              </a:defRPr>
            </a:lvl3pPr>
            <a:lvl4pPr marL="1600200" indent="-228600">
              <a:lnSpc>
                <a:spcPct val="100000"/>
              </a:lnSpc>
              <a:spcBef>
                <a:spcPts val="0"/>
              </a:spcBef>
              <a:buFontTx/>
              <a:buBlip>
                <a:blip r:embed="rId2"/>
              </a:buBlip>
              <a:defRPr>
                <a:latin typeface="Arial" panose="020B0604020202020204" pitchFamily="34" charset="0"/>
                <a:cs typeface="Arial" panose="020B0604020202020204" pitchFamily="34" charset="0"/>
              </a:defRPr>
            </a:lvl4pPr>
            <a:lvl5pPr marL="2057400" indent="-228600">
              <a:lnSpc>
                <a:spcPct val="100000"/>
              </a:lnSpc>
              <a:spcBef>
                <a:spcPts val="0"/>
              </a:spcBef>
              <a:buFontTx/>
              <a:buBlip>
                <a:blip r:embed="rId2"/>
              </a:buBlip>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D9FA5B6-DAFB-4716-9F70-13810CCC1B95}"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1463558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9FA5B6-DAFB-4716-9F70-13810CCC1B95}"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57672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9FA5B6-DAFB-4716-9F70-13810CCC1B95}"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321738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9FA5B6-DAFB-4716-9F70-13810CCC1B95}" type="datetimeFigureOut">
              <a:rPr lang="en-GB" smtClean="0"/>
              <a:t>10/06/2021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174424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9FA5B6-DAFB-4716-9F70-13810CCC1B95}" type="datetimeFigureOut">
              <a:rPr lang="en-GB" smtClean="0"/>
              <a:t>10/06/2021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401670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FA5B6-DAFB-4716-9F70-13810CCC1B95}" type="datetimeFigureOut">
              <a:rPr lang="en-GB" smtClean="0"/>
              <a:t>10/06/2021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413288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FA5B6-DAFB-4716-9F70-13810CCC1B95}"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39399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FA5B6-DAFB-4716-9F70-13810CCC1B95}"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995633-3ABF-4C1E-8FFD-0A1775599F49}" type="slidenum">
              <a:rPr lang="en-GB" smtClean="0"/>
              <a:t>‹#›</a:t>
            </a:fld>
            <a:endParaRPr lang="en-GB"/>
          </a:p>
        </p:txBody>
      </p:sp>
    </p:spTree>
    <p:extLst>
      <p:ext uri="{BB962C8B-B14F-4D97-AF65-F5344CB8AC3E}">
        <p14:creationId xmlns:p14="http://schemas.microsoft.com/office/powerpoint/2010/main" val="48563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oogle Shape;125;p17"/>
          <p:cNvSpPr/>
          <p:nvPr userDrawn="1"/>
        </p:nvSpPr>
        <p:spPr>
          <a:xfrm>
            <a:off x="-1445623" y="-232953"/>
            <a:ext cx="13742397" cy="7158446"/>
          </a:xfrm>
          <a:prstGeom prst="rect">
            <a:avLst/>
          </a:prstGeom>
          <a:solidFill>
            <a:srgbClr val="A30D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26;p17"/>
          <p:cNvSpPr/>
          <p:nvPr userDrawn="1"/>
        </p:nvSpPr>
        <p:spPr>
          <a:xfrm>
            <a:off x="0" y="-232953"/>
            <a:ext cx="12296774" cy="7158446"/>
          </a:xfrm>
          <a:prstGeom prst="teardrop">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Placeholder 1"/>
          <p:cNvSpPr>
            <a:spLocks noGrp="1"/>
          </p:cNvSpPr>
          <p:nvPr>
            <p:ph type="title"/>
          </p:nvPr>
        </p:nvSpPr>
        <p:spPr>
          <a:xfrm>
            <a:off x="3048000" y="365125"/>
            <a:ext cx="8305800" cy="14605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952500" y="1825625"/>
            <a:ext cx="10401299" cy="338455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FA5B6-DAFB-4716-9F70-13810CCC1B95}" type="datetimeFigureOut">
              <a:rPr lang="en-GB" smtClean="0"/>
              <a:t>10/06/2021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95633-3ABF-4C1E-8FFD-0A1775599F49}" type="slidenum">
              <a:rPr lang="en-GB" smtClean="0"/>
              <a:t>‹#›</a:t>
            </a:fld>
            <a:endParaRPr lang="en-GB" dirty="0"/>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53649" y="161795"/>
            <a:ext cx="895475" cy="933580"/>
          </a:xfrm>
          <a:prstGeom prst="rect">
            <a:avLst/>
          </a:prstGeom>
        </p:spPr>
      </p:pic>
    </p:spTree>
    <p:extLst>
      <p:ext uri="{BB962C8B-B14F-4D97-AF65-F5344CB8AC3E}">
        <p14:creationId xmlns:p14="http://schemas.microsoft.com/office/powerpoint/2010/main" val="231878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0E607B"/>
          </a:solidFill>
          <a:latin typeface="Georgia" panose="02040502050405020303" pitchFamily="18"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tyofsanctuar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universities.cityofsanctuary.org/wp-content/uploads/sites/68/2019/04/UOS-Resource-pack-low-res-FINAL-compressed.pdf" TargetMode="External"/><Relationship Id="rId7" Type="http://schemas.openxmlformats.org/officeDocument/2006/relationships/hyperlink" Target="mailto:SANCTUARY@JISCMAIL.AC.UK" TargetMode="Externa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www.jiscmail.ac.uk/cgi-bin/webadmin?SUBED1=SANCTUARY&amp;A=1" TargetMode="External"/><Relationship Id="rId11" Type="http://schemas.openxmlformats.org/officeDocument/2006/relationships/image" Target="../media/image11.png"/><Relationship Id="rId5" Type="http://schemas.openxmlformats.org/officeDocument/2006/relationships/hyperlink" Target="http://www.star-network.org.uk/index.php/resources/equal_access_scholarships" TargetMode="External"/><Relationship Id="rId10" Type="http://schemas.openxmlformats.org/officeDocument/2006/relationships/image" Target="../media/image10.png"/><Relationship Id="rId4" Type="http://schemas.openxmlformats.org/officeDocument/2006/relationships/hyperlink" Target="https://universities.cityofsanctuary.org/"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810" y="1462255"/>
            <a:ext cx="8578516" cy="1373187"/>
          </a:xfrm>
        </p:spPr>
        <p:txBody>
          <a:bodyPr>
            <a:normAutofit fontScale="90000"/>
          </a:bodyPr>
          <a:lstStyle/>
          <a:p>
            <a:r>
              <a:rPr lang="en-GB" sz="6600" b="1" dirty="0" smtClean="0">
                <a:latin typeface="Georgia" panose="02040502050405020303" pitchFamily="18" charset="0"/>
              </a:rPr>
              <a:t/>
            </a:r>
            <a:br>
              <a:rPr lang="en-GB" sz="6600" b="1" dirty="0" smtClean="0">
                <a:latin typeface="Georgia" panose="02040502050405020303" pitchFamily="18" charset="0"/>
              </a:rPr>
            </a:br>
            <a:r>
              <a:rPr lang="en-GB" sz="6600" b="1" dirty="0"/>
              <a:t/>
            </a:r>
            <a:br>
              <a:rPr lang="en-GB" sz="6600" b="1" dirty="0"/>
            </a:br>
            <a:r>
              <a:rPr lang="en-GB" sz="6600" b="1" dirty="0" smtClean="0"/>
              <a:t/>
            </a:r>
            <a:br>
              <a:rPr lang="en-GB" sz="6600" b="1" dirty="0" smtClean="0"/>
            </a:br>
            <a:r>
              <a:rPr lang="en-GB" sz="6600" b="1" dirty="0" smtClean="0"/>
              <a:t/>
            </a:r>
            <a:br>
              <a:rPr lang="en-GB" sz="6600" b="1" dirty="0" smtClean="0"/>
            </a:br>
            <a:r>
              <a:rPr lang="en-GB" sz="6600" b="1" dirty="0" smtClean="0">
                <a:latin typeface="Georgia" panose="02040502050405020303" pitchFamily="18" charset="0"/>
              </a:rPr>
              <a:t>City</a:t>
            </a:r>
            <a:r>
              <a:rPr lang="en-GB" sz="6600" b="1" dirty="0" smtClean="0">
                <a:solidFill>
                  <a:srgbClr val="0E607B"/>
                </a:solidFill>
                <a:latin typeface="Georgia" panose="02040502050405020303" pitchFamily="18" charset="0"/>
              </a:rPr>
              <a:t> of Sanctuary UK</a:t>
            </a:r>
            <a:endParaRPr lang="en-GB" sz="6600" b="1" dirty="0">
              <a:solidFill>
                <a:srgbClr val="0E607B"/>
              </a:solidFill>
              <a:latin typeface="Georgia" panose="02040502050405020303" pitchFamily="18" charset="0"/>
            </a:endParaRPr>
          </a:p>
        </p:txBody>
      </p:sp>
      <p:sp>
        <p:nvSpPr>
          <p:cNvPr id="3" name="Subtitle 2"/>
          <p:cNvSpPr>
            <a:spLocks noGrp="1"/>
          </p:cNvSpPr>
          <p:nvPr>
            <p:ph type="subTitle" idx="1"/>
          </p:nvPr>
        </p:nvSpPr>
        <p:spPr>
          <a:xfrm>
            <a:off x="1769645" y="3346282"/>
            <a:ext cx="9144000" cy="2823730"/>
          </a:xfrm>
        </p:spPr>
        <p:txBody>
          <a:bodyPr>
            <a:normAutofit/>
          </a:bodyPr>
          <a:lstStyle/>
          <a:p>
            <a:r>
              <a:rPr lang="en-GB" i="1" dirty="0" smtClean="0"/>
              <a:t>Contributing to the movement by promoting a culture of welcome</a:t>
            </a:r>
          </a:p>
          <a:p>
            <a:endParaRPr lang="en-GB" i="1" dirty="0" smtClean="0"/>
          </a:p>
          <a:p>
            <a:r>
              <a:rPr lang="en-GB" dirty="0" smtClean="0">
                <a:hlinkClick r:id="rId3"/>
              </a:rPr>
              <a:t>https://cityofsanctuary.org/</a:t>
            </a:r>
            <a:endParaRPr lang="en-GB" dirty="0" smtClean="0"/>
          </a:p>
          <a:p>
            <a:endParaRPr lang="en-GB" dirty="0"/>
          </a:p>
          <a:p>
            <a:endParaRPr lang="en-GB" i="1" dirty="0"/>
          </a:p>
        </p:txBody>
      </p:sp>
    </p:spTree>
    <p:extLst>
      <p:ext uri="{BB962C8B-B14F-4D97-AF65-F5344CB8AC3E}">
        <p14:creationId xmlns:p14="http://schemas.microsoft.com/office/powerpoint/2010/main" val="320799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850" y="240186"/>
            <a:ext cx="6534150" cy="1460500"/>
          </a:xfrm>
        </p:spPr>
        <p:txBody>
          <a:bodyPr>
            <a:normAutofit/>
          </a:bodyPr>
          <a:lstStyle/>
          <a:p>
            <a:r>
              <a:rPr lang="en-GB" sz="4800" dirty="0" smtClean="0">
                <a:solidFill>
                  <a:srgbClr val="0E607B"/>
                </a:solidFill>
                <a:latin typeface="Georgia" panose="02040502050405020303" pitchFamily="18" charset="0"/>
              </a:rPr>
              <a:t>Who </a:t>
            </a:r>
            <a:r>
              <a:rPr lang="en-GB" sz="4800" dirty="0" smtClean="0">
                <a:solidFill>
                  <a:srgbClr val="0E607B"/>
                </a:solidFill>
                <a:latin typeface="Georgia" panose="02040502050405020303" pitchFamily="18" charset="0"/>
              </a:rPr>
              <a:t>we </a:t>
            </a:r>
            <a:r>
              <a:rPr lang="en-GB" sz="4800" dirty="0" smtClean="0">
                <a:solidFill>
                  <a:srgbClr val="0E607B"/>
                </a:solidFill>
                <a:latin typeface="Georgia" panose="02040502050405020303" pitchFamily="18" charset="0"/>
              </a:rPr>
              <a:t>are?</a:t>
            </a:r>
            <a:endParaRPr lang="en-GB" sz="4800" dirty="0">
              <a:solidFill>
                <a:srgbClr val="0E607B"/>
              </a:solidFill>
              <a:latin typeface="Georgia" panose="02040502050405020303" pitchFamily="18" charset="0"/>
            </a:endParaRPr>
          </a:p>
        </p:txBody>
      </p:sp>
      <p:sp>
        <p:nvSpPr>
          <p:cNvPr id="3" name="Content Placeholder 2"/>
          <p:cNvSpPr>
            <a:spLocks noGrp="1"/>
          </p:cNvSpPr>
          <p:nvPr>
            <p:ph idx="1"/>
          </p:nvPr>
        </p:nvSpPr>
        <p:spPr>
          <a:xfrm>
            <a:off x="5972176" y="1450716"/>
            <a:ext cx="5626266" cy="4400756"/>
          </a:xfrm>
        </p:spPr>
        <p:txBody>
          <a:bodyPr/>
          <a:lstStyle/>
          <a:p>
            <a:pPr>
              <a:buBlip>
                <a:blip r:embed="rId3"/>
              </a:buBlip>
            </a:pPr>
            <a:r>
              <a:rPr lang="en-GB" b="1" dirty="0" smtClean="0">
                <a:latin typeface="Arial" panose="020B0604020202020204" pitchFamily="34" charset="0"/>
                <a:cs typeface="Arial" panose="020B0604020202020204" pitchFamily="34" charset="0"/>
              </a:rPr>
              <a:t> </a:t>
            </a:r>
            <a:r>
              <a:rPr lang="en-GB" dirty="0" smtClean="0">
                <a:ea typeface="Verdana" panose="020B0604030504040204" pitchFamily="34" charset="0"/>
              </a:rPr>
              <a:t>115+ local </a:t>
            </a:r>
            <a:r>
              <a:rPr lang="en-GB" b="1" dirty="0" smtClean="0">
                <a:ea typeface="Verdana" panose="020B0604030504040204" pitchFamily="34" charset="0"/>
              </a:rPr>
              <a:t>City of Sanctuary  groups</a:t>
            </a:r>
            <a:r>
              <a:rPr lang="en-GB" dirty="0" smtClean="0">
                <a:ea typeface="Verdana" panose="020B0604030504040204" pitchFamily="34" charset="0"/>
              </a:rPr>
              <a:t> across the UK </a:t>
            </a:r>
          </a:p>
          <a:p>
            <a:pPr>
              <a:buBlip>
                <a:blip r:embed="rId3"/>
              </a:buBlip>
            </a:pPr>
            <a:r>
              <a:rPr lang="en-GB" dirty="0" smtClean="0">
                <a:ea typeface="Verdana" panose="020B0604030504040204" pitchFamily="34" charset="0"/>
              </a:rPr>
              <a:t> These include towns, cities, villages, boroughs and communities of sanctuary</a:t>
            </a:r>
          </a:p>
          <a:p>
            <a:pPr>
              <a:buBlip>
                <a:blip r:embed="rId3"/>
              </a:buBlip>
            </a:pPr>
            <a:r>
              <a:rPr lang="en-GB" dirty="0">
                <a:ea typeface="Verdana" panose="020B0604030504040204" pitchFamily="34" charset="0"/>
              </a:rPr>
              <a:t> </a:t>
            </a:r>
            <a:r>
              <a:rPr lang="en-GB" dirty="0" smtClean="0">
                <a:ea typeface="Verdana" panose="020B0604030504040204" pitchFamily="34" charset="0"/>
              </a:rPr>
              <a:t>Streams of Sanctuary - Schools, Universities, Colleges, Libraries, Theatres </a:t>
            </a:r>
            <a:r>
              <a:rPr lang="en-GB" dirty="0" err="1" smtClean="0">
                <a:ea typeface="Verdana" panose="020B0604030504040204" pitchFamily="34" charset="0"/>
              </a:rPr>
              <a:t>etc</a:t>
            </a:r>
            <a:r>
              <a:rPr lang="en-GB" dirty="0" smtClean="0">
                <a:ea typeface="Verdana" panose="020B0604030504040204" pitchFamily="34" charset="0"/>
              </a:rPr>
              <a:t> of Sanctuary </a:t>
            </a:r>
          </a:p>
          <a:p>
            <a:pPr>
              <a:buBlip>
                <a:blip r:embed="rId3"/>
              </a:buBlip>
            </a:pPr>
            <a:r>
              <a:rPr lang="en-GB" dirty="0" smtClean="0">
                <a:ea typeface="Verdana" panose="020B0604030504040204" pitchFamily="34" charset="0"/>
              </a:rPr>
              <a:t> </a:t>
            </a:r>
            <a:r>
              <a:rPr lang="en-GB" dirty="0" err="1" smtClean="0">
                <a:ea typeface="Verdana" panose="020B0604030504040204" pitchFamily="34" charset="0"/>
              </a:rPr>
              <a:t>CoS</a:t>
            </a:r>
            <a:r>
              <a:rPr lang="en-GB" dirty="0" smtClean="0">
                <a:ea typeface="Verdana" panose="020B0604030504040204" pitchFamily="34" charset="0"/>
              </a:rPr>
              <a:t> Local Authority Network</a:t>
            </a:r>
          </a:p>
          <a:p>
            <a:pPr>
              <a:buBlip>
                <a:blip r:embed="rId3"/>
              </a:buBlip>
            </a:pPr>
            <a:endParaRPr lang="en-GB" dirty="0">
              <a:latin typeface="Arial" panose="020B0604020202020204" pitchFamily="34" charset="0"/>
              <a:cs typeface="Arial" panose="020B0604020202020204" pitchFamily="34" charset="0"/>
            </a:endParaRPr>
          </a:p>
        </p:txBody>
      </p:sp>
      <p:pic>
        <p:nvPicPr>
          <p:cNvPr id="5" name="Google Shape;92;p13" descr="https://cityofsanctuary.org/wp-content/uploads/2017/12/june-2016-1.png"/>
          <p:cNvPicPr preferRelativeResize="0"/>
          <p:nvPr/>
        </p:nvPicPr>
        <p:blipFill rotWithShape="1">
          <a:blip r:embed="rId4">
            <a:alphaModFix/>
          </a:blip>
          <a:srcRect/>
          <a:stretch/>
        </p:blipFill>
        <p:spPr>
          <a:xfrm>
            <a:off x="376238" y="-283259"/>
            <a:ext cx="5595938" cy="7141259"/>
          </a:xfrm>
          <a:prstGeom prst="rect">
            <a:avLst/>
          </a:prstGeom>
          <a:noFill/>
          <a:ln>
            <a:noFill/>
          </a:ln>
        </p:spPr>
      </p:pic>
    </p:spTree>
    <p:extLst>
      <p:ext uri="{BB962C8B-B14F-4D97-AF65-F5344CB8AC3E}">
        <p14:creationId xmlns:p14="http://schemas.microsoft.com/office/powerpoint/2010/main" val="1622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06" y="348915"/>
            <a:ext cx="7808494" cy="1035916"/>
          </a:xfrm>
        </p:spPr>
        <p:txBody>
          <a:bodyPr>
            <a:normAutofit fontScale="90000"/>
          </a:bodyPr>
          <a:lstStyle/>
          <a:p>
            <a:pPr algn="ctr"/>
            <a:r>
              <a:rPr lang="en-US" dirty="0" smtClean="0"/>
              <a:t>How can </a:t>
            </a:r>
            <a:r>
              <a:rPr lang="en-US" dirty="0" smtClean="0"/>
              <a:t>we achieve our vision?</a:t>
            </a:r>
            <a:endParaRPr lang="en-US" dirty="0"/>
          </a:p>
        </p:txBody>
      </p:sp>
      <p:sp>
        <p:nvSpPr>
          <p:cNvPr id="3" name="Content Placeholder 2"/>
          <p:cNvSpPr>
            <a:spLocks noGrp="1"/>
          </p:cNvSpPr>
          <p:nvPr>
            <p:ph sz="half" idx="1"/>
          </p:nvPr>
        </p:nvSpPr>
        <p:spPr>
          <a:xfrm>
            <a:off x="958881" y="1311442"/>
            <a:ext cx="5666509" cy="4609385"/>
          </a:xfrm>
        </p:spPr>
        <p:txBody>
          <a:bodyPr>
            <a:normAutofit/>
          </a:bodyPr>
          <a:lstStyle/>
          <a:p>
            <a:pPr marL="0" indent="0">
              <a:buNone/>
            </a:pPr>
            <a:endParaRPr lang="en-GB" sz="2200" i="1" dirty="0" smtClean="0">
              <a:latin typeface="Arial" panose="020B0604020202020204" pitchFamily="34" charset="0"/>
              <a:ea typeface="Verdana" panose="020B0604030504040204" pitchFamily="34" charset="0"/>
              <a:cs typeface="Arial" panose="020B0604020202020204" pitchFamily="34" charset="0"/>
            </a:endParaRPr>
          </a:p>
          <a:p>
            <a:r>
              <a:rPr lang="en-GB" sz="2200" dirty="0" smtClean="0">
                <a:latin typeface="Arial" panose="020B0604020202020204" pitchFamily="34" charset="0"/>
                <a:ea typeface="Verdana" panose="020B0604030504040204" pitchFamily="34" charset="0"/>
                <a:cs typeface="Arial" panose="020B0604020202020204" pitchFamily="34" charset="0"/>
              </a:rPr>
              <a:t>Through </a:t>
            </a:r>
            <a:r>
              <a:rPr lang="en-GB" sz="2200" dirty="0">
                <a:latin typeface="Arial" panose="020B0604020202020204" pitchFamily="34" charset="0"/>
                <a:ea typeface="Verdana" panose="020B0604030504040204" pitchFamily="34" charset="0"/>
                <a:cs typeface="Arial" panose="020B0604020202020204" pitchFamily="34" charset="0"/>
              </a:rPr>
              <a:t>practical application of our values and network </a:t>
            </a:r>
            <a:r>
              <a:rPr lang="en-GB" sz="2200" dirty="0" smtClean="0">
                <a:latin typeface="Arial" panose="020B0604020202020204" pitchFamily="34" charset="0"/>
                <a:ea typeface="Verdana" panose="020B0604030504040204" pitchFamily="34" charset="0"/>
                <a:cs typeface="Arial" panose="020B0604020202020204" pitchFamily="34" charset="0"/>
              </a:rPr>
              <a:t>principles</a:t>
            </a:r>
          </a:p>
          <a:p>
            <a:pPr marL="0" indent="0">
              <a:buNone/>
            </a:pPr>
            <a:endParaRPr lang="en-GB" sz="2200" dirty="0">
              <a:latin typeface="Arial" panose="020B0604020202020204" pitchFamily="34" charset="0"/>
              <a:ea typeface="Verdana" panose="020B0604030504040204" pitchFamily="34" charset="0"/>
              <a:cs typeface="Arial" panose="020B0604020202020204" pitchFamily="34" charset="0"/>
            </a:endParaRPr>
          </a:p>
          <a:p>
            <a:r>
              <a:rPr lang="en-GB" sz="2200" dirty="0" smtClean="0">
                <a:latin typeface="Arial" panose="020B0604020202020204" pitchFamily="34" charset="0"/>
                <a:ea typeface="Verdana" panose="020B0604030504040204" pitchFamily="34" charset="0"/>
                <a:cs typeface="Arial" panose="020B0604020202020204" pitchFamily="34" charset="0"/>
              </a:rPr>
              <a:t>Contact  </a:t>
            </a:r>
            <a:r>
              <a:rPr lang="en-GB" sz="2200" dirty="0">
                <a:latin typeface="Arial" panose="020B0604020202020204" pitchFamily="34" charset="0"/>
                <a:ea typeface="Verdana" panose="020B0604030504040204" pitchFamily="34" charset="0"/>
                <a:cs typeface="Arial" panose="020B0604020202020204" pitchFamily="34" charset="0"/>
              </a:rPr>
              <a:t>theory - building relationships of solidarity </a:t>
            </a:r>
            <a:endParaRPr lang="en-GB" sz="2200" dirty="0" smtClean="0">
              <a:latin typeface="Arial" panose="020B0604020202020204" pitchFamily="34" charset="0"/>
              <a:ea typeface="Verdana" panose="020B0604030504040204" pitchFamily="34" charset="0"/>
              <a:cs typeface="Arial" panose="020B0604020202020204" pitchFamily="34" charset="0"/>
            </a:endParaRPr>
          </a:p>
          <a:p>
            <a:pPr marL="0" indent="0">
              <a:buNone/>
            </a:pPr>
            <a:endParaRPr lang="en-GB" sz="2200" dirty="0">
              <a:latin typeface="Arial" panose="020B0604020202020204" pitchFamily="34" charset="0"/>
              <a:ea typeface="Verdana" panose="020B0604030504040204" pitchFamily="34" charset="0"/>
              <a:cs typeface="Arial" panose="020B0604020202020204" pitchFamily="34" charset="0"/>
            </a:endParaRPr>
          </a:p>
          <a:p>
            <a:r>
              <a:rPr lang="en-GB" sz="2200" dirty="0" smtClean="0">
                <a:latin typeface="Arial" panose="020B0604020202020204" pitchFamily="34" charset="0"/>
                <a:ea typeface="Verdana" panose="020B0604030504040204" pitchFamily="34" charset="0"/>
                <a:cs typeface="Arial" panose="020B0604020202020204" pitchFamily="34" charset="0"/>
              </a:rPr>
              <a:t> </a:t>
            </a:r>
            <a:r>
              <a:rPr lang="en-GB" sz="2200" dirty="0" smtClean="0">
                <a:latin typeface="Arial" panose="020B0604020202020204" pitchFamily="34" charset="0"/>
                <a:ea typeface="Verdana" panose="020B0604030504040204" pitchFamily="34" charset="0"/>
                <a:cs typeface="Arial" panose="020B0604020202020204" pitchFamily="34" charset="0"/>
              </a:rPr>
              <a:t>Movement Building - engaging </a:t>
            </a:r>
            <a:r>
              <a:rPr lang="en-GB" sz="2200" dirty="0">
                <a:latin typeface="Arial" panose="020B0604020202020204" pitchFamily="34" charset="0"/>
                <a:ea typeface="Verdana" panose="020B0604030504040204" pitchFamily="34" charset="0"/>
                <a:cs typeface="Arial" panose="020B0604020202020204" pitchFamily="34" charset="0"/>
              </a:rPr>
              <a:t>mainstream through </a:t>
            </a:r>
            <a:r>
              <a:rPr lang="en-GB" sz="2200" dirty="0" smtClean="0">
                <a:latin typeface="Arial" panose="020B0604020202020204" pitchFamily="34" charset="0"/>
                <a:ea typeface="Verdana" panose="020B0604030504040204" pitchFamily="34" charset="0"/>
                <a:cs typeface="Arial" panose="020B0604020202020204" pitchFamily="34" charset="0"/>
              </a:rPr>
              <a:t>Streams of Sanctuary &amp; Sanctuary </a:t>
            </a:r>
            <a:r>
              <a:rPr lang="en-GB" sz="2200" dirty="0">
                <a:latin typeface="Arial" panose="020B0604020202020204" pitchFamily="34" charset="0"/>
                <a:ea typeface="Verdana" panose="020B0604030504040204" pitchFamily="34" charset="0"/>
                <a:cs typeface="Arial" panose="020B0604020202020204" pitchFamily="34" charset="0"/>
              </a:rPr>
              <a:t>Awards </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61484" y="1615814"/>
            <a:ext cx="5181600" cy="3663160"/>
          </a:xfrm>
        </p:spPr>
      </p:pic>
    </p:spTree>
    <p:extLst>
      <p:ext uri="{BB962C8B-B14F-4D97-AF65-F5344CB8AC3E}">
        <p14:creationId xmlns:p14="http://schemas.microsoft.com/office/powerpoint/2010/main" val="410489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758" y="2261936"/>
            <a:ext cx="10595811" cy="3056523"/>
          </a:xfrm>
        </p:spPr>
        <p:txBody>
          <a:bodyPr>
            <a:normAutofit/>
          </a:bodyPr>
          <a:lstStyle/>
          <a:p>
            <a:pPr marL="0" lvl="0" indent="0">
              <a:buNone/>
            </a:pPr>
            <a:endParaRPr lang="en-GB" dirty="0"/>
          </a:p>
          <a:p>
            <a:pPr marL="342900" indent="-342900">
              <a:buBlip>
                <a:blip r:embed="rId3"/>
              </a:buBlip>
            </a:pPr>
            <a:r>
              <a:rPr lang="en-US" sz="3200" dirty="0" smtClean="0"/>
              <a:t>Streams – Schools, Universities, Colleges, Libraries, Arts</a:t>
            </a:r>
            <a:endParaRPr lang="en-US" sz="3200" dirty="0"/>
          </a:p>
          <a:p>
            <a:pPr marL="342900" indent="-342900">
              <a:buBlip>
                <a:blip r:embed="rId3"/>
              </a:buBlip>
            </a:pPr>
            <a:endParaRPr lang="en-US" sz="3200" dirty="0"/>
          </a:p>
          <a:p>
            <a:pPr marL="342900" indent="-342900">
              <a:buBlip>
                <a:blip r:embed="rId3"/>
              </a:buBlip>
            </a:pPr>
            <a:r>
              <a:rPr lang="en-US" sz="3200" dirty="0" smtClean="0"/>
              <a:t>Awards – recognition for exemplary work </a:t>
            </a:r>
          </a:p>
          <a:p>
            <a:pPr marL="0" indent="0">
              <a:buNone/>
            </a:pPr>
            <a:endParaRPr lang="en-US" sz="3200" dirty="0" smtClean="0"/>
          </a:p>
        </p:txBody>
      </p:sp>
      <p:sp>
        <p:nvSpPr>
          <p:cNvPr id="6" name="Title 1"/>
          <p:cNvSpPr>
            <a:spLocks noGrp="1"/>
          </p:cNvSpPr>
          <p:nvPr>
            <p:ph type="title"/>
          </p:nvPr>
        </p:nvSpPr>
        <p:spPr>
          <a:xfrm>
            <a:off x="5642811" y="998622"/>
            <a:ext cx="6448926" cy="987788"/>
          </a:xfrm>
        </p:spPr>
        <p:txBody>
          <a:bodyPr>
            <a:normAutofit fontScale="90000"/>
          </a:bodyPr>
          <a:lstStyle/>
          <a:p>
            <a:pPr algn="ctr"/>
            <a:r>
              <a:rPr lang="en-US" dirty="0" smtClean="0"/>
              <a:t>Streams &amp; Sanctuary Awards</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2039" y="360947"/>
            <a:ext cx="3188368" cy="218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36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p:nvPr/>
        </p:nvSpPr>
        <p:spPr>
          <a:xfrm>
            <a:off x="-496825" y="-28258"/>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6" name="Google Shape;206;p4"/>
          <p:cNvGrpSpPr/>
          <p:nvPr/>
        </p:nvGrpSpPr>
        <p:grpSpPr>
          <a:xfrm>
            <a:off x="0" y="3154317"/>
            <a:ext cx="731521" cy="673460"/>
            <a:chOff x="3940602" y="308034"/>
            <a:chExt cx="2116791" cy="3428999"/>
          </a:xfrm>
        </p:grpSpPr>
        <p:sp>
          <p:nvSpPr>
            <p:cNvPr id="207" name="Google Shape;207;p4"/>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4"/>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4"/>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0" name="Google Shape;210;p4"/>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4"/>
          <p:cNvSpPr/>
          <p:nvPr/>
        </p:nvSpPr>
        <p:spPr>
          <a:xfrm>
            <a:off x="5685809" y="0"/>
            <a:ext cx="6506191" cy="6408964"/>
          </a:xfrm>
          <a:prstGeom prst="rect">
            <a:avLst/>
          </a:prstGeom>
          <a:solidFill>
            <a:schemeClr val="lt1"/>
          </a:solidFill>
          <a:ln>
            <a:noFill/>
          </a:ln>
          <a:effectLst>
            <a:outerShdw blurRad="139700" dist="127000" dir="5400000" algn="t" rotWithShape="0">
              <a:srgbClr val="000000">
                <a:alpha val="1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4"/>
          <p:cNvPicPr preferRelativeResize="0"/>
          <p:nvPr/>
        </p:nvPicPr>
        <p:blipFill rotWithShape="1">
          <a:blip r:embed="rId3">
            <a:alphaModFix/>
          </a:blip>
          <a:srcRect t="881"/>
          <a:stretch/>
        </p:blipFill>
        <p:spPr>
          <a:xfrm>
            <a:off x="-96252" y="1360134"/>
            <a:ext cx="12288252" cy="5497866"/>
          </a:xfrm>
          <a:prstGeom prst="rect">
            <a:avLst/>
          </a:prstGeom>
          <a:noFill/>
          <a:ln>
            <a:noFill/>
          </a:ln>
        </p:spPr>
      </p:pic>
      <p:sp>
        <p:nvSpPr>
          <p:cNvPr id="213" name="Google Shape;213;p4"/>
          <p:cNvSpPr/>
          <p:nvPr/>
        </p:nvSpPr>
        <p:spPr>
          <a:xfrm>
            <a:off x="4772719" y="391886"/>
            <a:ext cx="5662278" cy="120028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GB" sz="3600" b="1" i="0" u="none" strike="noStrike" cap="none" dirty="0" smtClean="0">
                <a:solidFill>
                  <a:srgbClr val="A30D55"/>
                </a:solidFill>
                <a:latin typeface="Bree Serif"/>
                <a:ea typeface="Bree Serif"/>
                <a:cs typeface="Bree Serif"/>
                <a:sym typeface="Bree Serif"/>
              </a:rPr>
              <a:t>Award Process  </a:t>
            </a:r>
          </a:p>
          <a:p>
            <a:pPr marL="0" marR="0" lvl="0" indent="0" algn="r" rtl="0">
              <a:lnSpc>
                <a:spcPct val="100000"/>
              </a:lnSpc>
              <a:spcBef>
                <a:spcPts val="0"/>
              </a:spcBef>
              <a:spcAft>
                <a:spcPts val="0"/>
              </a:spcAft>
              <a:buClr>
                <a:srgbClr val="000000"/>
              </a:buClr>
              <a:buSzPts val="3600"/>
              <a:buFont typeface="Arial"/>
              <a:buNone/>
            </a:pPr>
            <a:r>
              <a:rPr lang="en-GB" sz="3600" b="1" i="0" u="none" strike="noStrike" cap="none" dirty="0" smtClean="0">
                <a:solidFill>
                  <a:srgbClr val="A30D55"/>
                </a:solidFill>
                <a:latin typeface="Bree Serif"/>
                <a:ea typeface="Bree Serif"/>
                <a:cs typeface="Bree Serif"/>
                <a:sym typeface="Bree Serif"/>
              </a:rPr>
              <a:t>LEARN</a:t>
            </a:r>
            <a:r>
              <a:rPr lang="en-GB" sz="3600" b="1" i="0" u="none" strike="noStrike" cap="none" dirty="0">
                <a:solidFill>
                  <a:srgbClr val="A30D55"/>
                </a:solidFill>
                <a:latin typeface="Bree Serif"/>
                <a:ea typeface="Bree Serif"/>
                <a:cs typeface="Bree Serif"/>
                <a:sym typeface="Bree Serif"/>
              </a:rPr>
              <a:t>, EMBED, SHARE</a:t>
            </a:r>
            <a:endParaRPr sz="3600" b="1" i="0" u="none" strike="noStrike" cap="none" dirty="0">
              <a:solidFill>
                <a:srgbClr val="A30D55"/>
              </a:solidFill>
              <a:latin typeface="Bree Serif"/>
              <a:ea typeface="Bree Serif"/>
              <a:cs typeface="Bree Serif"/>
              <a:sym typeface="Bree Serif"/>
            </a:endParaRPr>
          </a:p>
        </p:txBody>
      </p:sp>
      <p:pic>
        <p:nvPicPr>
          <p:cNvPr id="11" name="Picture 10">
            <a:extLst>
              <a:ext uri="{FF2B5EF4-FFF2-40B4-BE49-F238E27FC236}">
                <a16:creationId xmlns="" xmlns:a16="http://schemas.microsoft.com/office/drawing/2014/main" id="{0C53AEA3-9EC4-1A4F-8718-6A08A4451CE5}"/>
              </a:ext>
            </a:extLst>
          </p:cNvPr>
          <p:cNvPicPr>
            <a:picLocks noChangeAspect="1"/>
          </p:cNvPicPr>
          <p:nvPr/>
        </p:nvPicPr>
        <p:blipFill>
          <a:blip r:embed="rId4"/>
          <a:stretch>
            <a:fillRect/>
          </a:stretch>
        </p:blipFill>
        <p:spPr>
          <a:xfrm>
            <a:off x="195855" y="234334"/>
            <a:ext cx="4576865" cy="1125801"/>
          </a:xfrm>
          <a:prstGeom prst="rect">
            <a:avLst/>
          </a:prstGeom>
        </p:spPr>
      </p:pic>
    </p:spTree>
    <p:extLst>
      <p:ext uri="{BB962C8B-B14F-4D97-AF65-F5344CB8AC3E}">
        <p14:creationId xmlns:p14="http://schemas.microsoft.com/office/powerpoint/2010/main" val="129604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d06202088e_0_123"/>
          <p:cNvSpPr/>
          <p:nvPr/>
        </p:nvSpPr>
        <p:spPr>
          <a:xfrm>
            <a:off x="7306224" y="3598994"/>
            <a:ext cx="2193600" cy="2609700"/>
          </a:xfrm>
          <a:prstGeom prst="roundRect">
            <a:avLst>
              <a:gd name="adj" fmla="val 16667"/>
            </a:avLst>
          </a:prstGeom>
          <a:solidFill>
            <a:schemeClr val="lt1"/>
          </a:solidFill>
          <a:ln w="28575" cap="flat" cmpd="sng">
            <a:solidFill>
              <a:srgbClr val="A30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1" name="Google Shape;271;gd06202088e_0_123"/>
          <p:cNvSpPr/>
          <p:nvPr/>
        </p:nvSpPr>
        <p:spPr>
          <a:xfrm>
            <a:off x="2709527" y="3603737"/>
            <a:ext cx="2193600" cy="2724874"/>
          </a:xfrm>
          <a:prstGeom prst="roundRect">
            <a:avLst>
              <a:gd name="adj" fmla="val 16667"/>
            </a:avLst>
          </a:prstGeom>
          <a:solidFill>
            <a:schemeClr val="lt1"/>
          </a:solidFill>
          <a:ln w="28575" cap="flat" cmpd="sng">
            <a:solidFill>
              <a:srgbClr val="A30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2" name="Google Shape;272;gd06202088e_0_123"/>
          <p:cNvSpPr/>
          <p:nvPr/>
        </p:nvSpPr>
        <p:spPr>
          <a:xfrm>
            <a:off x="9606876" y="3574609"/>
            <a:ext cx="2102100" cy="2609700"/>
          </a:xfrm>
          <a:prstGeom prst="roundRect">
            <a:avLst>
              <a:gd name="adj" fmla="val 16667"/>
            </a:avLst>
          </a:prstGeom>
          <a:solidFill>
            <a:schemeClr val="lt1"/>
          </a:solidFill>
          <a:ln w="28575" cap="flat" cmpd="sng">
            <a:solidFill>
              <a:srgbClr val="0F61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3" name="Google Shape;273;gd06202088e_0_123"/>
          <p:cNvSpPr/>
          <p:nvPr/>
        </p:nvSpPr>
        <p:spPr>
          <a:xfrm>
            <a:off x="5007876" y="3598997"/>
            <a:ext cx="2193600" cy="2585100"/>
          </a:xfrm>
          <a:prstGeom prst="roundRect">
            <a:avLst>
              <a:gd name="adj" fmla="val 16667"/>
            </a:avLst>
          </a:prstGeom>
          <a:solidFill>
            <a:schemeClr val="lt1"/>
          </a:solidFill>
          <a:ln w="28575" cap="flat" cmpd="sng">
            <a:solidFill>
              <a:srgbClr val="0F61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4" name="Google Shape;274;gd06202088e_0_123"/>
          <p:cNvSpPr/>
          <p:nvPr/>
        </p:nvSpPr>
        <p:spPr>
          <a:xfrm>
            <a:off x="408876" y="3603258"/>
            <a:ext cx="2193600" cy="2609700"/>
          </a:xfrm>
          <a:prstGeom prst="roundRect">
            <a:avLst>
              <a:gd name="adj" fmla="val 16667"/>
            </a:avLst>
          </a:prstGeom>
          <a:solidFill>
            <a:schemeClr val="lt1"/>
          </a:solidFill>
          <a:ln w="28575" cap="flat" cmpd="sng">
            <a:solidFill>
              <a:srgbClr val="0F61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
        <p:nvSpPr>
          <p:cNvPr id="275" name="Google Shape;275;gd06202088e_0_123"/>
          <p:cNvSpPr/>
          <p:nvPr/>
        </p:nvSpPr>
        <p:spPr>
          <a:xfrm>
            <a:off x="7816930" y="1510747"/>
            <a:ext cx="1080000" cy="1080000"/>
          </a:xfrm>
          <a:prstGeom prst="ellipse">
            <a:avLst/>
          </a:prstGeom>
          <a:solidFill>
            <a:srgbClr val="A30D55">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Lato"/>
              <a:ea typeface="Lato"/>
              <a:cs typeface="Lato"/>
              <a:sym typeface="Lato"/>
            </a:endParaRPr>
          </a:p>
        </p:txBody>
      </p:sp>
      <p:sp>
        <p:nvSpPr>
          <p:cNvPr id="276" name="Google Shape;276;gd06202088e_0_123"/>
          <p:cNvSpPr/>
          <p:nvPr/>
        </p:nvSpPr>
        <p:spPr>
          <a:xfrm>
            <a:off x="3266673" y="1506403"/>
            <a:ext cx="1080000" cy="1080000"/>
          </a:xfrm>
          <a:prstGeom prst="ellipse">
            <a:avLst/>
          </a:prstGeom>
          <a:solidFill>
            <a:srgbClr val="A30D55">
              <a:alpha val="843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77" name="Google Shape;277;gd06202088e_0_123"/>
          <p:cNvSpPr/>
          <p:nvPr/>
        </p:nvSpPr>
        <p:spPr>
          <a:xfrm>
            <a:off x="980932" y="1510747"/>
            <a:ext cx="1080000" cy="108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cxnSp>
        <p:nvCxnSpPr>
          <p:cNvPr id="278" name="Google Shape;278;gd06202088e_0_123" descr="timeline"/>
          <p:cNvCxnSpPr>
            <a:stCxn id="279" idx="6"/>
            <a:endCxn id="280" idx="2"/>
          </p:cNvCxnSpPr>
          <p:nvPr/>
        </p:nvCxnSpPr>
        <p:spPr>
          <a:xfrm rot="10800000">
            <a:off x="1436506" y="2812277"/>
            <a:ext cx="9317700" cy="0"/>
          </a:xfrm>
          <a:prstGeom prst="straightConnector1">
            <a:avLst/>
          </a:prstGeom>
          <a:noFill/>
          <a:ln w="28575" cap="flat" cmpd="sng">
            <a:solidFill>
              <a:schemeClr val="dk1"/>
            </a:solidFill>
            <a:prstDash val="solid"/>
            <a:miter lim="800000"/>
            <a:headEnd type="none" w="sm" len="sm"/>
            <a:tailEnd type="none" w="sm" len="sm"/>
          </a:ln>
        </p:spPr>
      </p:cxnSp>
      <p:sp>
        <p:nvSpPr>
          <p:cNvPr id="280" name="Google Shape;280;gd06202088e_0_123" descr="timeline markers"/>
          <p:cNvSpPr/>
          <p:nvPr/>
        </p:nvSpPr>
        <p:spPr>
          <a:xfrm>
            <a:off x="1436450" y="2727827"/>
            <a:ext cx="168900" cy="168900"/>
          </a:xfrm>
          <a:prstGeom prst="ellipse">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81" name="Google Shape;281;gd06202088e_0_123" descr="timeline markers"/>
          <p:cNvSpPr/>
          <p:nvPr/>
        </p:nvSpPr>
        <p:spPr>
          <a:xfrm>
            <a:off x="6013665" y="2727827"/>
            <a:ext cx="168900" cy="168900"/>
          </a:xfrm>
          <a:prstGeom prst="ellipse">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79" name="Google Shape;279;gd06202088e_0_123" descr="timeline markers"/>
          <p:cNvSpPr/>
          <p:nvPr/>
        </p:nvSpPr>
        <p:spPr>
          <a:xfrm>
            <a:off x="10585306" y="2727827"/>
            <a:ext cx="168900" cy="168900"/>
          </a:xfrm>
          <a:prstGeom prst="ellipse">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82" name="Google Shape;282;gd06202088e_0_123"/>
          <p:cNvSpPr txBox="1">
            <a:spLocks noGrp="1"/>
          </p:cNvSpPr>
          <p:nvPr>
            <p:ph type="body" idx="1"/>
          </p:nvPr>
        </p:nvSpPr>
        <p:spPr>
          <a:xfrm>
            <a:off x="482885" y="3905353"/>
            <a:ext cx="2098500" cy="2278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1800"/>
              <a:buNone/>
            </a:pPr>
            <a:r>
              <a:rPr lang="en-GB" sz="1800">
                <a:latin typeface="Lato"/>
                <a:ea typeface="Lato"/>
                <a:cs typeface="Lato"/>
                <a:sym typeface="Lato"/>
              </a:rPr>
              <a:t>UoS Coordinator</a:t>
            </a:r>
            <a:endParaRPr/>
          </a:p>
          <a:p>
            <a:pPr marL="0" lvl="0" indent="0" algn="l" rtl="0">
              <a:lnSpc>
                <a:spcPct val="90000"/>
              </a:lnSpc>
              <a:spcBef>
                <a:spcPts val="1000"/>
              </a:spcBef>
              <a:spcAft>
                <a:spcPts val="0"/>
              </a:spcAft>
              <a:buClr>
                <a:schemeClr val="dk1"/>
              </a:buClr>
              <a:buSzPts val="1800"/>
              <a:buNone/>
            </a:pPr>
            <a:r>
              <a:rPr lang="en-GB" sz="1800">
                <a:latin typeface="Lato"/>
                <a:ea typeface="Lato"/>
                <a:cs typeface="Lato"/>
                <a:sym typeface="Lato"/>
              </a:rPr>
              <a:t>STAR Equal Access</a:t>
            </a:r>
            <a:endParaRPr/>
          </a:p>
          <a:p>
            <a:pPr marL="0" lvl="0" indent="0" algn="l" rtl="0">
              <a:lnSpc>
                <a:spcPct val="90000"/>
              </a:lnSpc>
              <a:spcBef>
                <a:spcPts val="1000"/>
              </a:spcBef>
              <a:spcAft>
                <a:spcPts val="0"/>
              </a:spcAft>
              <a:buClr>
                <a:schemeClr val="dk1"/>
              </a:buClr>
              <a:buSzPts val="1800"/>
              <a:buNone/>
            </a:pPr>
            <a:r>
              <a:rPr lang="en-GB" sz="1800">
                <a:latin typeface="Lato"/>
                <a:ea typeface="Lato"/>
                <a:cs typeface="Lato"/>
                <a:sym typeface="Lato"/>
              </a:rPr>
              <a:t>Researchers</a:t>
            </a:r>
            <a:endParaRPr/>
          </a:p>
          <a:p>
            <a:pPr marL="0" lvl="0" indent="0" algn="l" rtl="0">
              <a:lnSpc>
                <a:spcPct val="90000"/>
              </a:lnSpc>
              <a:spcBef>
                <a:spcPts val="1000"/>
              </a:spcBef>
              <a:spcAft>
                <a:spcPts val="0"/>
              </a:spcAft>
              <a:buClr>
                <a:schemeClr val="dk1"/>
              </a:buClr>
              <a:buSzPts val="1800"/>
              <a:buNone/>
            </a:pPr>
            <a:r>
              <a:rPr lang="en-GB" sz="1800">
                <a:latin typeface="Lato"/>
                <a:ea typeface="Lato"/>
                <a:cs typeface="Lato"/>
                <a:sym typeface="Lato"/>
              </a:rPr>
              <a:t>Sanctuary Scholars</a:t>
            </a:r>
            <a:endParaRPr/>
          </a:p>
          <a:p>
            <a:pPr marL="0" lvl="0" indent="0" algn="l" rtl="0">
              <a:lnSpc>
                <a:spcPct val="90000"/>
              </a:lnSpc>
              <a:spcBef>
                <a:spcPts val="1000"/>
              </a:spcBef>
              <a:spcAft>
                <a:spcPts val="0"/>
              </a:spcAft>
              <a:buClr>
                <a:schemeClr val="dk1"/>
              </a:buClr>
              <a:buSzPts val="1800"/>
              <a:buNone/>
            </a:pPr>
            <a:r>
              <a:rPr lang="en-GB" sz="1800">
                <a:latin typeface="Lato"/>
                <a:ea typeface="Lato"/>
                <a:cs typeface="Lato"/>
                <a:sym typeface="Lato"/>
              </a:rPr>
              <a:t>HE staff</a:t>
            </a:r>
            <a:endParaRPr sz="1800">
              <a:latin typeface="Lato"/>
              <a:ea typeface="Lato"/>
              <a:cs typeface="Lato"/>
              <a:sym typeface="Lato"/>
            </a:endParaRPr>
          </a:p>
          <a:p>
            <a:pPr marL="0" lvl="0" indent="0" algn="l" rtl="0">
              <a:lnSpc>
                <a:spcPct val="90000"/>
              </a:lnSpc>
              <a:spcBef>
                <a:spcPts val="1000"/>
              </a:spcBef>
              <a:spcAft>
                <a:spcPts val="0"/>
              </a:spcAft>
              <a:buClr>
                <a:schemeClr val="dk1"/>
              </a:buClr>
              <a:buSzPts val="1800"/>
              <a:buNone/>
            </a:pPr>
            <a:r>
              <a:rPr lang="en-GB" sz="1800">
                <a:latin typeface="Lato"/>
                <a:ea typeface="Lato"/>
                <a:cs typeface="Lato"/>
                <a:sym typeface="Lato"/>
              </a:rPr>
              <a:t>Article 26</a:t>
            </a:r>
            <a:endParaRPr sz="1800">
              <a:latin typeface="Lato"/>
              <a:ea typeface="Lato"/>
              <a:cs typeface="Lato"/>
              <a:sym typeface="Lato"/>
            </a:endParaRPr>
          </a:p>
        </p:txBody>
      </p:sp>
      <p:sp>
        <p:nvSpPr>
          <p:cNvPr id="283" name="Google Shape;283;gd06202088e_0_123"/>
          <p:cNvSpPr txBox="1">
            <a:spLocks noGrp="1"/>
          </p:cNvSpPr>
          <p:nvPr>
            <p:ph type="body" idx="7"/>
          </p:nvPr>
        </p:nvSpPr>
        <p:spPr>
          <a:xfrm>
            <a:off x="5112750" y="3905353"/>
            <a:ext cx="1983600" cy="2341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6177"/>
              </a:buClr>
              <a:buSzPts val="1800"/>
              <a:buNone/>
            </a:pPr>
            <a:r>
              <a:rPr lang="en-GB" sz="1800">
                <a:latin typeface="Lato"/>
                <a:ea typeface="Lato"/>
                <a:cs typeface="Lato"/>
                <a:sym typeface="Lato"/>
              </a:rPr>
              <a:t>Webinars</a:t>
            </a:r>
            <a:endParaRPr/>
          </a:p>
          <a:p>
            <a:pPr marL="0" lvl="0" indent="0" algn="l" rtl="0">
              <a:lnSpc>
                <a:spcPct val="90000"/>
              </a:lnSpc>
              <a:spcBef>
                <a:spcPts val="1000"/>
              </a:spcBef>
              <a:spcAft>
                <a:spcPts val="0"/>
              </a:spcAft>
              <a:buClr>
                <a:srgbClr val="0F6177"/>
              </a:buClr>
              <a:buSzPts val="1800"/>
              <a:buNone/>
            </a:pPr>
            <a:r>
              <a:rPr lang="en-GB" sz="1800">
                <a:latin typeface="Lato"/>
                <a:ea typeface="Lato"/>
                <a:cs typeface="Lato"/>
                <a:sym typeface="Lato"/>
              </a:rPr>
              <a:t>Gatherings</a:t>
            </a:r>
            <a:endParaRPr/>
          </a:p>
          <a:p>
            <a:pPr marL="0" lvl="0" indent="0" algn="l" rtl="0">
              <a:lnSpc>
                <a:spcPct val="90000"/>
              </a:lnSpc>
              <a:spcBef>
                <a:spcPts val="1000"/>
              </a:spcBef>
              <a:spcAft>
                <a:spcPts val="0"/>
              </a:spcAft>
              <a:buClr>
                <a:srgbClr val="0F6177"/>
              </a:buClr>
              <a:buSzPts val="1800"/>
              <a:buNone/>
            </a:pPr>
            <a:r>
              <a:rPr lang="en-GB" sz="1800">
                <a:latin typeface="Lato"/>
                <a:ea typeface="Lato"/>
                <a:cs typeface="Lato"/>
                <a:sym typeface="Lato"/>
              </a:rPr>
              <a:t>Annual Conference: was online in 2020 with 400 sign-ups</a:t>
            </a:r>
            <a:endParaRPr sz="1800">
              <a:latin typeface="Lato"/>
              <a:ea typeface="Lato"/>
              <a:cs typeface="Lato"/>
              <a:sym typeface="Lato"/>
            </a:endParaRPr>
          </a:p>
        </p:txBody>
      </p:sp>
      <p:sp>
        <p:nvSpPr>
          <p:cNvPr id="284" name="Google Shape;284;gd06202088e_0_123"/>
          <p:cNvSpPr txBox="1">
            <a:spLocks noGrp="1"/>
          </p:cNvSpPr>
          <p:nvPr>
            <p:ph type="body" idx="8"/>
          </p:nvPr>
        </p:nvSpPr>
        <p:spPr>
          <a:xfrm>
            <a:off x="9822094" y="3917786"/>
            <a:ext cx="1819500" cy="170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dirty="0" smtClean="0">
                <a:latin typeface="Lato"/>
                <a:ea typeface="Lato"/>
                <a:cs typeface="Lato"/>
                <a:sym typeface="Lato"/>
              </a:rPr>
              <a:t>21 </a:t>
            </a:r>
            <a:r>
              <a:rPr lang="en-GB" sz="1800" dirty="0">
                <a:latin typeface="Lato"/>
                <a:ea typeface="Lato"/>
                <a:cs typeface="Lato"/>
                <a:sym typeface="Lato"/>
              </a:rPr>
              <a:t>awarded universities across the UK</a:t>
            </a:r>
            <a:endParaRPr dirty="0"/>
          </a:p>
          <a:p>
            <a:pPr marL="0" lvl="0" indent="0" algn="l" rtl="0">
              <a:lnSpc>
                <a:spcPct val="90000"/>
              </a:lnSpc>
              <a:spcBef>
                <a:spcPts val="1000"/>
              </a:spcBef>
              <a:spcAft>
                <a:spcPts val="0"/>
              </a:spcAft>
              <a:buClr>
                <a:schemeClr val="dk1"/>
              </a:buClr>
              <a:buSzPts val="1800"/>
              <a:buNone/>
            </a:pPr>
            <a:r>
              <a:rPr lang="en-GB" sz="1800" dirty="0">
                <a:latin typeface="Lato"/>
                <a:ea typeface="Lato"/>
                <a:cs typeface="Lato"/>
                <a:sym typeface="Lato"/>
              </a:rPr>
              <a:t>A growing, collaborative network.</a:t>
            </a:r>
            <a:endParaRPr dirty="0"/>
          </a:p>
          <a:p>
            <a:pPr marL="0" lvl="0" indent="0" algn="ctr" rtl="0">
              <a:lnSpc>
                <a:spcPct val="90000"/>
              </a:lnSpc>
              <a:spcBef>
                <a:spcPts val="1000"/>
              </a:spcBef>
              <a:spcAft>
                <a:spcPts val="0"/>
              </a:spcAft>
              <a:buClr>
                <a:schemeClr val="dk1"/>
              </a:buClr>
              <a:buSzPts val="1800"/>
              <a:buNone/>
            </a:pPr>
            <a:endParaRPr sz="1800" dirty="0">
              <a:latin typeface="Lato"/>
              <a:ea typeface="Lato"/>
              <a:cs typeface="Lato"/>
              <a:sym typeface="Lato"/>
            </a:endParaRPr>
          </a:p>
        </p:txBody>
      </p:sp>
      <p:sp>
        <p:nvSpPr>
          <p:cNvPr id="285" name="Google Shape;285;gd06202088e_0_123"/>
          <p:cNvSpPr txBox="1">
            <a:spLocks noGrp="1"/>
          </p:cNvSpPr>
          <p:nvPr>
            <p:ph type="body" idx="9"/>
          </p:nvPr>
        </p:nvSpPr>
        <p:spPr>
          <a:xfrm>
            <a:off x="239083" y="3063121"/>
            <a:ext cx="2586000" cy="369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F6177"/>
              </a:buClr>
              <a:buSzPct val="100000"/>
              <a:buNone/>
            </a:pPr>
            <a:r>
              <a:rPr lang="en-GB">
                <a:solidFill>
                  <a:srgbClr val="0F6177"/>
                </a:solidFill>
                <a:latin typeface="Lato"/>
                <a:ea typeface="Lato"/>
                <a:cs typeface="Lato"/>
                <a:sym typeface="Lato"/>
              </a:rPr>
              <a:t>STEERING GROUP</a:t>
            </a:r>
            <a:endParaRPr b="1">
              <a:solidFill>
                <a:srgbClr val="0F6177"/>
              </a:solidFill>
              <a:latin typeface="Lato"/>
              <a:ea typeface="Lato"/>
              <a:cs typeface="Lato"/>
              <a:sym typeface="Lato"/>
            </a:endParaRPr>
          </a:p>
          <a:p>
            <a:pPr marL="0" lvl="0" indent="0" algn="ctr" rtl="0">
              <a:lnSpc>
                <a:spcPct val="100000"/>
              </a:lnSpc>
              <a:spcBef>
                <a:spcPts val="0"/>
              </a:spcBef>
              <a:spcAft>
                <a:spcPts val="0"/>
              </a:spcAft>
              <a:buClr>
                <a:schemeClr val="dk1"/>
              </a:buClr>
              <a:buSzPct val="100000"/>
              <a:buNone/>
            </a:pPr>
            <a:endParaRPr>
              <a:latin typeface="Lato"/>
              <a:ea typeface="Lato"/>
              <a:cs typeface="Lato"/>
              <a:sym typeface="Lato"/>
            </a:endParaRPr>
          </a:p>
        </p:txBody>
      </p:sp>
      <p:sp>
        <p:nvSpPr>
          <p:cNvPr id="286" name="Google Shape;286;gd06202088e_0_123"/>
          <p:cNvSpPr txBox="1">
            <a:spLocks noGrp="1"/>
          </p:cNvSpPr>
          <p:nvPr>
            <p:ph type="body" idx="14"/>
          </p:nvPr>
        </p:nvSpPr>
        <p:spPr>
          <a:xfrm>
            <a:off x="4807508" y="3066300"/>
            <a:ext cx="2586000" cy="369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F6177"/>
              </a:buClr>
              <a:buSzPts val="1800"/>
              <a:buNone/>
            </a:pPr>
            <a:r>
              <a:rPr lang="en-GB" b="1">
                <a:solidFill>
                  <a:srgbClr val="0F6177"/>
                </a:solidFill>
                <a:latin typeface="Lato"/>
                <a:ea typeface="Lato"/>
                <a:cs typeface="Lato"/>
                <a:sym typeface="Lato"/>
              </a:rPr>
              <a:t>EVENTS</a:t>
            </a:r>
            <a:endParaRPr>
              <a:solidFill>
                <a:srgbClr val="0F6177"/>
              </a:solidFill>
              <a:latin typeface="Lato"/>
              <a:ea typeface="Lato"/>
              <a:cs typeface="Lato"/>
              <a:sym typeface="Lato"/>
            </a:endParaRPr>
          </a:p>
        </p:txBody>
      </p:sp>
      <p:sp>
        <p:nvSpPr>
          <p:cNvPr id="287" name="Google Shape;287;gd06202088e_0_123"/>
          <p:cNvSpPr txBox="1">
            <a:spLocks noGrp="1"/>
          </p:cNvSpPr>
          <p:nvPr>
            <p:ph type="body" idx="15"/>
          </p:nvPr>
        </p:nvSpPr>
        <p:spPr>
          <a:xfrm>
            <a:off x="9366974" y="3061322"/>
            <a:ext cx="2586000" cy="369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F6177"/>
              </a:buClr>
              <a:buSzPts val="1800"/>
              <a:buNone/>
            </a:pPr>
            <a:r>
              <a:rPr lang="en-GB" b="1">
                <a:solidFill>
                  <a:srgbClr val="0F6177"/>
                </a:solidFill>
                <a:latin typeface="Lato"/>
                <a:ea typeface="Lato"/>
                <a:cs typeface="Lato"/>
                <a:sym typeface="Lato"/>
              </a:rPr>
              <a:t>AWARDS</a:t>
            </a:r>
            <a:endParaRPr>
              <a:solidFill>
                <a:srgbClr val="0F6177"/>
              </a:solidFill>
              <a:latin typeface="Lato"/>
              <a:ea typeface="Lato"/>
              <a:cs typeface="Lato"/>
              <a:sym typeface="Lato"/>
            </a:endParaRPr>
          </a:p>
        </p:txBody>
      </p:sp>
      <p:sp>
        <p:nvSpPr>
          <p:cNvPr id="288" name="Google Shape;288;gd06202088e_0_123"/>
          <p:cNvSpPr txBox="1">
            <a:spLocks noGrp="1"/>
          </p:cNvSpPr>
          <p:nvPr>
            <p:ph type="title"/>
          </p:nvPr>
        </p:nvSpPr>
        <p:spPr>
          <a:xfrm>
            <a:off x="1605350" y="361129"/>
            <a:ext cx="10356574" cy="759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A30D55"/>
              </a:buClr>
              <a:buSzPts val="3600"/>
              <a:buFont typeface="Bree Serif"/>
              <a:buNone/>
            </a:pPr>
            <a:r>
              <a:rPr lang="en-GB" sz="3600" dirty="0" smtClean="0">
                <a:solidFill>
                  <a:srgbClr val="A30D55"/>
                </a:solidFill>
                <a:latin typeface="Bree Serif"/>
                <a:ea typeface="Bree Serif"/>
                <a:cs typeface="Bree Serif"/>
                <a:sym typeface="Bree Serif"/>
              </a:rPr>
              <a:t>The University of Sanctuary Network</a:t>
            </a:r>
            <a:endParaRPr dirty="0"/>
          </a:p>
        </p:txBody>
      </p:sp>
      <p:sp>
        <p:nvSpPr>
          <p:cNvPr id="289" name="Google Shape;289;gd06202088e_0_123" descr="timeline markers"/>
          <p:cNvSpPr/>
          <p:nvPr/>
        </p:nvSpPr>
        <p:spPr>
          <a:xfrm>
            <a:off x="8296698" y="2723333"/>
            <a:ext cx="168900" cy="168900"/>
          </a:xfrm>
          <a:prstGeom prst="ellipse">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90" name="Google Shape;290;gd06202088e_0_123" descr="timeline markers"/>
          <p:cNvSpPr/>
          <p:nvPr/>
        </p:nvSpPr>
        <p:spPr>
          <a:xfrm>
            <a:off x="3725057" y="2723333"/>
            <a:ext cx="168900" cy="168900"/>
          </a:xfrm>
          <a:prstGeom prst="ellipse">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91" name="Google Shape;291;gd06202088e_0_123"/>
          <p:cNvSpPr/>
          <p:nvPr/>
        </p:nvSpPr>
        <p:spPr>
          <a:xfrm>
            <a:off x="5566917" y="1510747"/>
            <a:ext cx="1080000" cy="1080000"/>
          </a:xfrm>
          <a:prstGeom prst="ellipse">
            <a:avLst/>
          </a:prstGeom>
          <a:solidFill>
            <a:schemeClr val="accent2">
              <a:alpha val="843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92" name="Google Shape;292;gd06202088e_0_123"/>
          <p:cNvSpPr txBox="1"/>
          <p:nvPr/>
        </p:nvSpPr>
        <p:spPr>
          <a:xfrm>
            <a:off x="2720442" y="3917786"/>
            <a:ext cx="2159100" cy="1789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u="sng" strike="noStrike" cap="none">
                <a:solidFill>
                  <a:schemeClr val="dk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UoS Resource Pack</a:t>
            </a:r>
            <a:endParaRPr sz="1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1800"/>
              <a:buFont typeface="Arial"/>
              <a:buNone/>
            </a:pPr>
            <a:r>
              <a:rPr lang="en-GB" sz="1800" b="0" i="0" u="sng" strike="noStrike" cap="none">
                <a:solidFill>
                  <a:schemeClr val="dk1"/>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UOS website</a:t>
            </a:r>
            <a:r>
              <a:rPr lang="en-GB" sz="1800" b="0" i="0" u="none" strike="noStrike" cap="none">
                <a:solidFill>
                  <a:schemeClr val="dk1"/>
                </a:solidFill>
                <a:latin typeface="Lato"/>
                <a:ea typeface="Lato"/>
                <a:cs typeface="Lato"/>
                <a:sym typeface="Lato"/>
              </a:rPr>
              <a:t>: resources  and links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A30D55"/>
              </a:buClr>
              <a:buSzPts val="1800"/>
              <a:buFont typeface="Arial"/>
              <a:buNone/>
            </a:pPr>
            <a:r>
              <a:rPr lang="en-GB" sz="1800" b="0" i="0" u="sng" strike="noStrike" cap="none">
                <a:solidFill>
                  <a:srgbClr val="A30D55"/>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STAR Equal Access</a:t>
            </a:r>
            <a:endParaRPr sz="1800" b="0" i="0" u="none" strike="noStrike" cap="none">
              <a:solidFill>
                <a:srgbClr val="A30D55"/>
              </a:solidFill>
              <a:latin typeface="Lato"/>
              <a:ea typeface="Lato"/>
              <a:cs typeface="Lato"/>
              <a:sym typeface="Lato"/>
            </a:endParaRPr>
          </a:p>
          <a:p>
            <a:pPr marL="0" marR="0" lvl="0" indent="0" algn="l"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Lato"/>
                <a:ea typeface="Lato"/>
                <a:cs typeface="Lato"/>
                <a:sym typeface="Lato"/>
              </a:rPr>
              <a:t>Mailings &amp; updates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Lato"/>
              <a:ea typeface="Lato"/>
              <a:cs typeface="Lato"/>
              <a:sym typeface="Lato"/>
            </a:endParaRPr>
          </a:p>
        </p:txBody>
      </p:sp>
      <p:sp>
        <p:nvSpPr>
          <p:cNvPr id="293" name="Google Shape;293;gd06202088e_0_123"/>
          <p:cNvSpPr txBox="1"/>
          <p:nvPr/>
        </p:nvSpPr>
        <p:spPr>
          <a:xfrm>
            <a:off x="2513779" y="3063122"/>
            <a:ext cx="2586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30D55"/>
              </a:buClr>
              <a:buSzPts val="1800"/>
              <a:buFont typeface="Arial"/>
              <a:buNone/>
            </a:pPr>
            <a:r>
              <a:rPr lang="en-GB" sz="1800" b="1" i="0" u="none" strike="noStrike" cap="none">
                <a:solidFill>
                  <a:srgbClr val="A30D55"/>
                </a:solidFill>
                <a:latin typeface="Lato"/>
                <a:ea typeface="Lato"/>
                <a:cs typeface="Lato"/>
                <a:sym typeface="Lato"/>
              </a:rPr>
              <a:t>RESOURCES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Lato"/>
              <a:ea typeface="Lato"/>
              <a:cs typeface="Lato"/>
              <a:sym typeface="Lato"/>
            </a:endParaRPr>
          </a:p>
        </p:txBody>
      </p:sp>
      <p:sp>
        <p:nvSpPr>
          <p:cNvPr id="294" name="Google Shape;294;gd06202088e_0_123"/>
          <p:cNvSpPr txBox="1"/>
          <p:nvPr/>
        </p:nvSpPr>
        <p:spPr>
          <a:xfrm>
            <a:off x="7389606" y="3917786"/>
            <a:ext cx="2032800" cy="205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1800"/>
              <a:buFont typeface="Arial"/>
              <a:buNone/>
            </a:pPr>
            <a:r>
              <a:rPr lang="en-GB" sz="1800" b="0" i="0" u="sng" strike="noStrike" cap="none">
                <a:solidFill>
                  <a:srgbClr val="0070C0"/>
                </a:solidFill>
                <a:latin typeface="Lato"/>
                <a:ea typeface="Lato"/>
                <a:cs typeface="Lato"/>
                <a:sym typeface="La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Sanctuary jiscmail listserve</a:t>
            </a:r>
            <a:r>
              <a:rPr lang="en-GB" sz="1800" b="0" i="0" u="none" strike="noStrike" cap="none">
                <a:solidFill>
                  <a:srgbClr val="0070C0"/>
                </a:solidFill>
                <a:latin typeface="Lato"/>
                <a:ea typeface="Lato"/>
                <a:cs typeface="Lato"/>
                <a:sym typeface="Lato"/>
              </a:rPr>
              <a:t>: </a:t>
            </a:r>
            <a:r>
              <a:rPr lang="en-GB" sz="1800" b="0" i="0" u="sng" strike="noStrike" cap="none">
                <a:solidFill>
                  <a:schemeClr val="dk1"/>
                </a:solidFill>
                <a:latin typeface="Lato"/>
                <a:ea typeface="Lato"/>
                <a:cs typeface="Lato"/>
                <a:sym typeface="La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SANCTUARY@ JISCMAIL.AC.UK</a:t>
            </a:r>
            <a:endParaRPr sz="18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1800"/>
              <a:buFont typeface="Arial"/>
              <a:buNone/>
            </a:pPr>
            <a:r>
              <a:rPr lang="en-GB" sz="1800" b="0" i="0" u="none" strike="noStrike" cap="none">
                <a:solidFill>
                  <a:schemeClr val="dk1"/>
                </a:solidFill>
                <a:latin typeface="Lato"/>
                <a:ea typeface="Lato"/>
                <a:cs typeface="Lato"/>
                <a:sym typeface="Lato"/>
              </a:rPr>
              <a:t>Introductions to colleagues &amp; networks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Lato"/>
              <a:ea typeface="Lato"/>
              <a:cs typeface="Lato"/>
              <a:sym typeface="Lato"/>
            </a:endParaRPr>
          </a:p>
        </p:txBody>
      </p:sp>
      <p:sp>
        <p:nvSpPr>
          <p:cNvPr id="295" name="Google Shape;295;gd06202088e_0_123"/>
          <p:cNvSpPr txBox="1"/>
          <p:nvPr/>
        </p:nvSpPr>
        <p:spPr>
          <a:xfrm>
            <a:off x="7082204" y="3066300"/>
            <a:ext cx="2586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30D55"/>
              </a:buClr>
              <a:buSzPts val="1800"/>
              <a:buFont typeface="Arial"/>
              <a:buNone/>
            </a:pPr>
            <a:r>
              <a:rPr lang="en-GB" sz="1800" b="1" i="0" u="none" strike="noStrike" cap="none">
                <a:solidFill>
                  <a:srgbClr val="A30D55"/>
                </a:solidFill>
                <a:latin typeface="Lato"/>
                <a:ea typeface="Lato"/>
                <a:cs typeface="Lato"/>
                <a:sym typeface="Lato"/>
              </a:rPr>
              <a:t>CONNECTIONS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Lato"/>
              <a:ea typeface="Lato"/>
              <a:cs typeface="Lato"/>
              <a:sym typeface="Lato"/>
            </a:endParaRPr>
          </a:p>
        </p:txBody>
      </p:sp>
      <p:pic>
        <p:nvPicPr>
          <p:cNvPr id="296" name="Google Shape;296;gd06202088e_0_123" descr="Group brainstorm"/>
          <p:cNvPicPr preferRelativeResize="0"/>
          <p:nvPr/>
        </p:nvPicPr>
        <p:blipFill rotWithShape="1">
          <a:blip r:embed="rId8">
            <a:alphaModFix/>
          </a:blip>
          <a:srcRect/>
          <a:stretch/>
        </p:blipFill>
        <p:spPr>
          <a:xfrm>
            <a:off x="1041929" y="1534190"/>
            <a:ext cx="914400" cy="914400"/>
          </a:xfrm>
          <a:prstGeom prst="rect">
            <a:avLst/>
          </a:prstGeom>
          <a:noFill/>
          <a:ln>
            <a:noFill/>
          </a:ln>
        </p:spPr>
      </p:pic>
      <p:pic>
        <p:nvPicPr>
          <p:cNvPr id="297" name="Google Shape;297;gd06202088e_0_123" descr="Internet"/>
          <p:cNvPicPr preferRelativeResize="0"/>
          <p:nvPr/>
        </p:nvPicPr>
        <p:blipFill rotWithShape="1">
          <a:blip r:embed="rId9">
            <a:alphaModFix/>
          </a:blip>
          <a:srcRect/>
          <a:stretch/>
        </p:blipFill>
        <p:spPr>
          <a:xfrm>
            <a:off x="3349065" y="1572818"/>
            <a:ext cx="914400" cy="914400"/>
          </a:xfrm>
          <a:prstGeom prst="rect">
            <a:avLst/>
          </a:prstGeom>
          <a:noFill/>
          <a:ln>
            <a:noFill/>
          </a:ln>
        </p:spPr>
      </p:pic>
      <p:pic>
        <p:nvPicPr>
          <p:cNvPr id="298" name="Google Shape;298;gd06202088e_0_123" descr="Online meeting"/>
          <p:cNvPicPr preferRelativeResize="0"/>
          <p:nvPr/>
        </p:nvPicPr>
        <p:blipFill rotWithShape="1">
          <a:blip r:embed="rId10">
            <a:alphaModFix/>
          </a:blip>
          <a:srcRect/>
          <a:stretch/>
        </p:blipFill>
        <p:spPr>
          <a:xfrm>
            <a:off x="5651007" y="1605203"/>
            <a:ext cx="914400" cy="914400"/>
          </a:xfrm>
          <a:prstGeom prst="rect">
            <a:avLst/>
          </a:prstGeom>
          <a:noFill/>
          <a:ln>
            <a:noFill/>
          </a:ln>
        </p:spPr>
      </p:pic>
      <p:pic>
        <p:nvPicPr>
          <p:cNvPr id="299" name="Google Shape;299;gd06202088e_0_123" descr="Cheers"/>
          <p:cNvPicPr preferRelativeResize="0"/>
          <p:nvPr/>
        </p:nvPicPr>
        <p:blipFill rotWithShape="1">
          <a:blip r:embed="rId11">
            <a:alphaModFix/>
          </a:blip>
          <a:srcRect/>
          <a:stretch/>
        </p:blipFill>
        <p:spPr>
          <a:xfrm>
            <a:off x="7867161" y="1602166"/>
            <a:ext cx="914400" cy="914400"/>
          </a:xfrm>
          <a:prstGeom prst="rect">
            <a:avLst/>
          </a:prstGeom>
          <a:noFill/>
          <a:ln>
            <a:noFill/>
          </a:ln>
        </p:spPr>
      </p:pic>
      <p:pic>
        <p:nvPicPr>
          <p:cNvPr id="300" name="Google Shape;300;gd06202088e_0_123"/>
          <p:cNvPicPr preferRelativeResize="0"/>
          <p:nvPr/>
        </p:nvPicPr>
        <p:blipFill rotWithShape="1">
          <a:blip r:embed="rId12">
            <a:alphaModFix/>
          </a:blip>
          <a:srcRect/>
          <a:stretch/>
        </p:blipFill>
        <p:spPr>
          <a:xfrm>
            <a:off x="10030094" y="1442110"/>
            <a:ext cx="1277617" cy="1277617"/>
          </a:xfrm>
          <a:prstGeom prst="rect">
            <a:avLst/>
          </a:prstGeom>
          <a:noFill/>
          <a:ln>
            <a:noFill/>
          </a:ln>
        </p:spPr>
      </p:pic>
    </p:spTree>
    <p:extLst>
      <p:ext uri="{BB962C8B-B14F-4D97-AF65-F5344CB8AC3E}">
        <p14:creationId xmlns:p14="http://schemas.microsoft.com/office/powerpoint/2010/main" val="113998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3" y="1768641"/>
            <a:ext cx="4836693" cy="2106027"/>
          </a:xfrm>
        </p:spPr>
        <p:txBody>
          <a:bodyPr>
            <a:normAutofit fontScale="92500"/>
          </a:bodyPr>
          <a:lstStyle/>
          <a:p>
            <a:pPr marL="0" indent="0" algn="ctr">
              <a:buNone/>
            </a:pPr>
            <a:endParaRPr lang="en-GB" sz="4800" dirty="0" smtClean="0"/>
          </a:p>
          <a:p>
            <a:pPr marL="0" indent="0">
              <a:buNone/>
            </a:pPr>
            <a:r>
              <a:rPr lang="en-GB" sz="7200" dirty="0" smtClean="0"/>
              <a:t> Reflections</a:t>
            </a:r>
            <a:endParaRPr lang="en-GB" sz="7200" dirty="0"/>
          </a:p>
        </p:txBody>
      </p:sp>
      <p:pic>
        <p:nvPicPr>
          <p:cNvPr id="3082" name="Picture 10" descr="C:\Users\Sian\AppData\Local\Microsoft\Windows\INetCache\IE\J9RUHXO2\jigsaw-305576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917" y="3056021"/>
            <a:ext cx="3693694" cy="263809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Sian\AppData\Local\Microsoft\Windows\INetCache\IE\GFNCL986\Thought-Bubble-Transparen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192" y="120315"/>
            <a:ext cx="4690409" cy="392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9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8E6EB3994A394ABFC73B22E54EA295" ma:contentTypeVersion="11" ma:contentTypeDescription="Create a new document." ma:contentTypeScope="" ma:versionID="28fb83554c187cc1f153d14533e242cf">
  <xsd:schema xmlns:xsd="http://www.w3.org/2001/XMLSchema" xmlns:xs="http://www.w3.org/2001/XMLSchema" xmlns:p="http://schemas.microsoft.com/office/2006/metadata/properties" xmlns:ns2="af1a4668-ab57-43c1-9bee-a24cdb79a44e" xmlns:ns3="2247fea5-e0d4-4942-97e6-9c9253078b33" targetNamespace="http://schemas.microsoft.com/office/2006/metadata/properties" ma:root="true" ma:fieldsID="4bc5242aa266bec919b91b1a200661b5" ns2:_="" ns3:_="">
    <xsd:import namespace="af1a4668-ab57-43c1-9bee-a24cdb79a44e"/>
    <xsd:import namespace="2247fea5-e0d4-4942-97e6-9c9253078b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4668-ab57-43c1-9bee-a24cdb79a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47fea5-e0d4-4942-97e6-9c9253078b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E6ABEF-414A-406F-A8D6-9FCF086EAB3C}"/>
</file>

<file path=customXml/itemProps2.xml><?xml version="1.0" encoding="utf-8"?>
<ds:datastoreItem xmlns:ds="http://schemas.openxmlformats.org/officeDocument/2006/customXml" ds:itemID="{E856DAE3-C17C-4253-9BE4-0BA1F6DE19D9}"/>
</file>

<file path=customXml/itemProps3.xml><?xml version="1.0" encoding="utf-8"?>
<ds:datastoreItem xmlns:ds="http://schemas.openxmlformats.org/officeDocument/2006/customXml" ds:itemID="{1DA3E934-0158-4D3D-916D-BE4824F58CD2}"/>
</file>

<file path=docProps/app.xml><?xml version="1.0" encoding="utf-8"?>
<Properties xmlns="http://schemas.openxmlformats.org/officeDocument/2006/extended-properties" xmlns:vt="http://schemas.openxmlformats.org/officeDocument/2006/docPropsVTypes">
  <TotalTime>2589</TotalTime>
  <Words>848</Words>
  <Application>Microsoft Office PowerPoint</Application>
  <PresentationFormat>Custom</PresentationFormat>
  <Paragraphs>75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City of Sanctuary UK</vt:lpstr>
      <vt:lpstr>Who we are?</vt:lpstr>
      <vt:lpstr>How can we achieve our vision?</vt:lpstr>
      <vt:lpstr>Streams &amp; Sanctuary Awards</vt:lpstr>
      <vt:lpstr>PowerPoint Presentation</vt:lpstr>
      <vt:lpstr>The University of Sanctuary Network</vt:lpstr>
      <vt:lpstr>PowerPoint Presentation</vt:lpstr>
    </vt:vector>
  </TitlesOfParts>
  <Company>University of East Anglia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Quick-Tomasevic (DEV - Student)</dc:creator>
  <cp:lastModifiedBy>Sian</cp:lastModifiedBy>
  <cp:revision>87</cp:revision>
  <cp:lastPrinted>2021-05-17T11:07:42Z</cp:lastPrinted>
  <dcterms:created xsi:type="dcterms:W3CDTF">2019-07-08T10:26:36Z</dcterms:created>
  <dcterms:modified xsi:type="dcterms:W3CDTF">2021-06-10T18:02:32Z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0x010100928E6EB3994A394ABFC73B22E54EA295</vt:lpwstr>
  </property>
</Properties>
</file>